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78" r:id="rId3"/>
    <p:sldId id="268" r:id="rId4"/>
    <p:sldId id="456" r:id="rId5"/>
    <p:sldId id="457" r:id="rId6"/>
    <p:sldId id="271" r:id="rId7"/>
    <p:sldId id="458" r:id="rId8"/>
    <p:sldId id="303" r:id="rId9"/>
    <p:sldId id="309" r:id="rId10"/>
    <p:sldId id="613" r:id="rId11"/>
    <p:sldId id="272" r:id="rId12"/>
    <p:sldId id="459" r:id="rId13"/>
    <p:sldId id="460" r:id="rId14"/>
    <p:sldId id="273" r:id="rId15"/>
    <p:sldId id="622" r:id="rId16"/>
    <p:sldId id="623" r:id="rId17"/>
    <p:sldId id="624" r:id="rId18"/>
    <p:sldId id="625" r:id="rId19"/>
    <p:sldId id="626" r:id="rId20"/>
    <p:sldId id="627" r:id="rId21"/>
    <p:sldId id="628" r:id="rId22"/>
    <p:sldId id="629" r:id="rId23"/>
    <p:sldId id="630" r:id="rId24"/>
    <p:sldId id="631" r:id="rId25"/>
    <p:sldId id="632" r:id="rId26"/>
    <p:sldId id="633" r:id="rId27"/>
    <p:sldId id="634" r:id="rId28"/>
    <p:sldId id="635" r:id="rId29"/>
    <p:sldId id="636" r:id="rId30"/>
    <p:sldId id="637" r:id="rId31"/>
    <p:sldId id="638" r:id="rId32"/>
    <p:sldId id="639" r:id="rId33"/>
    <p:sldId id="641" r:id="rId34"/>
    <p:sldId id="612" r:id="rId35"/>
  </p:sldIdLst>
  <p:sldSz cx="9144000" cy="5143500" type="screen16x9"/>
  <p:notesSz cx="6858000" cy="9144000"/>
  <p:custDataLst>
    <p:tags r:id="rId4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anose="02020603050405020304" pitchFamily="18" charset="0"/>
        <a:ea typeface="华文中宋" panose="0201060004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anose="02020603050405020304" pitchFamily="18" charset="0"/>
        <a:ea typeface="华文中宋" panose="0201060004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anose="02020603050405020304" pitchFamily="18" charset="0"/>
        <a:ea typeface="华文中宋" panose="0201060004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anose="02020603050405020304" pitchFamily="18" charset="0"/>
        <a:ea typeface="华文中宋" panose="0201060004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anose="02020603050405020304" pitchFamily="18" charset="0"/>
        <a:ea typeface="华文中宋" panose="02010600040101010101" pitchFamily="2" charset="-122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imes New Roman" panose="02020603050405020304" pitchFamily="18" charset="0"/>
        <a:ea typeface="华文中宋" panose="02010600040101010101" pitchFamily="2" charset="-122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imes New Roman" panose="02020603050405020304" pitchFamily="18" charset="0"/>
        <a:ea typeface="华文中宋" panose="02010600040101010101" pitchFamily="2" charset="-122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imes New Roman" panose="02020603050405020304" pitchFamily="18" charset="0"/>
        <a:ea typeface="华文中宋" panose="02010600040101010101" pitchFamily="2" charset="-122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imes New Roman" panose="02020603050405020304" pitchFamily="18" charset="0"/>
        <a:ea typeface="华文中宋" panose="020106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0" userDrawn="1">
          <p15:clr>
            <a:srgbClr val="A4A3A4"/>
          </p15:clr>
        </p15:guide>
        <p15:guide id="2" pos="29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00"/>
    <a:srgbClr val="FF0066"/>
    <a:srgbClr val="00CCFF"/>
    <a:srgbClr val="FFCC66"/>
    <a:srgbClr val="FF9933"/>
    <a:srgbClr val="FF00FF"/>
    <a:srgbClr val="FF3300"/>
    <a:srgbClr val="3333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506" autoAdjust="0"/>
    <p:restoredTop sz="93787" autoAdjust="0"/>
  </p:normalViewPr>
  <p:slideViewPr>
    <p:cSldViewPr showGuides="1">
      <p:cViewPr>
        <p:scale>
          <a:sx n="100" d="100"/>
          <a:sy n="100" d="100"/>
        </p:scale>
        <p:origin x="-876" y="-282"/>
      </p:cViewPr>
      <p:guideLst>
        <p:guide orient="horz" pos="1710"/>
        <p:guide pos="299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gs" Target="tags/tag5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handoutMaster" Target="handoutMasters/handoutMaster1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6C7BF-0DAB-4E6A-81F2-0AD8D815CB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AF323-E326-435D-AFAB-7E043B5A13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b="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684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533" y="685800"/>
            <a:ext cx="6094934" cy="3429000"/>
          </a:xfrm>
          <a:prstGeom prst="rect">
            <a:avLst/>
          </a:prstGeom>
          <a:noFill/>
          <a:ln w="9525">
            <a:noFill/>
            <a:miter lim="800000"/>
          </a:ln>
        </p:spPr>
      </p:sp>
      <p:sp>
        <p:nvSpPr>
          <p:cNvPr id="205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b="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 smtClean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B1F1B7E1-E97E-4344-96B8-2817355953C5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098"/>
            <a:ext cx="7772400" cy="11027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160"/>
            <a:ext cx="6400800" cy="131468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8035" indent="0" algn="ctr">
              <a:buNone/>
              <a:defRPr/>
            </a:lvl7pPr>
            <a:lvl8pPr marL="2400935" indent="0" algn="ctr">
              <a:buNone/>
              <a:defRPr/>
            </a:lvl8pPr>
            <a:lvl9pPr marL="2743835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385CF-8300-480C-A1C8-26010D9EE40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B9C59-C105-452C-9E6D-BD297576712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5"/>
            <a:ext cx="2057400" cy="438941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5"/>
            <a:ext cx="6019800" cy="438941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716E8-8FEE-4022-85BF-4908C8C2331F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15"/>
            <a:ext cx="8229600" cy="857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200360"/>
            <a:ext cx="8229600" cy="3395066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39AF7-0681-4420-9892-77C0F7647C5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06015"/>
            <a:ext cx="8229600" cy="438941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F8F29-175A-4772-B1F6-D761B4699CE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015"/>
            <a:ext cx="8229600" cy="8574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200360"/>
            <a:ext cx="4038600" cy="33950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5066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F578A-762E-4C7C-99C8-A146B3B5480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24805-240C-4C19-B022-567C3CB3E5FA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3"/>
            <a:ext cx="7772400" cy="102173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416"/>
            <a:ext cx="7772400" cy="112533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8035" indent="0">
              <a:buNone/>
              <a:defRPr sz="1050"/>
            </a:lvl7pPr>
            <a:lvl8pPr marL="2400935" indent="0">
              <a:buNone/>
              <a:defRPr sz="1050"/>
            </a:lvl8pPr>
            <a:lvl9pPr marL="2743835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A2E6A-C640-4274-9AB1-E4CBB7175318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50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50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2A8AF-034D-4E43-A8A3-80D27060BE85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536"/>
            <a:ext cx="4040188" cy="47990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442"/>
            <a:ext cx="4040188" cy="29639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1536"/>
            <a:ext cx="4041775" cy="47990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442"/>
            <a:ext cx="4041775" cy="296398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A3E73-50B7-4AB7-85A3-76E1B1289A6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8D76D-C1BB-4F67-981B-FEA6F7433E7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ECE5A-BD8D-43B6-94C5-041D46A9973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823"/>
            <a:ext cx="3008313" cy="87169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3"/>
            <a:ext cx="5111750" cy="439060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513"/>
            <a:ext cx="3008313" cy="351891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A946A-9D3D-41BC-8D49-1247D3764BA2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12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662"/>
            <a:ext cx="5486400" cy="308664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8035" indent="0">
              <a:buNone/>
              <a:defRPr sz="1500"/>
            </a:lvl7pPr>
            <a:lvl8pPr marL="2400935" indent="0">
              <a:buNone/>
              <a:defRPr sz="1500"/>
            </a:lvl8pPr>
            <a:lvl9pPr marL="2743835" indent="0">
              <a:buNone/>
              <a:defRPr sz="15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208"/>
            <a:ext cx="5486400" cy="60375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8035" indent="0">
              <a:buNone/>
              <a:defRPr sz="675"/>
            </a:lvl7pPr>
            <a:lvl8pPr marL="2400935" indent="0">
              <a:buNone/>
              <a:defRPr sz="675"/>
            </a:lvl8pPr>
            <a:lvl9pPr marL="2743835" indent="0">
              <a:buNone/>
              <a:defRPr sz="67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20BFE-5C5B-4DF0-BED3-9BA0A34C7BEC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image" Target="../media/image1.jpeg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015"/>
            <a:ext cx="8229600" cy="857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360"/>
            <a:ext cx="8229600" cy="339506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38"/>
            <a:ext cx="2133600" cy="357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50" b="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38"/>
            <a:ext cx="2895600" cy="357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 b="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38"/>
            <a:ext cx="2133600" cy="357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 b="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F52E171-497F-47D1-B184-84945414252F}" type="slidenum">
              <a:rPr lang="zh-CN" altLang="en-US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15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15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15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6585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9485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2385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5285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753235" y="1131570"/>
            <a:ext cx="583755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800" dirty="0">
                <a:solidFill>
                  <a:srgbClr val="FFFF00"/>
                </a:solidFill>
                <a:sym typeface="+mn-ea"/>
              </a:rPr>
              <a:t>光友经营管理模式</a:t>
            </a:r>
            <a:endParaRPr lang="zh-CN" altLang="en-US" sz="4800" dirty="0">
              <a:solidFill>
                <a:srgbClr val="FFFF00"/>
              </a:solidFill>
              <a:sym typeface="+mn-ea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3563620" y="3579495"/>
            <a:ext cx="2823845" cy="7861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pPr algn="ctr">
              <a:spcBef>
                <a:spcPct val="20000"/>
              </a:spcBef>
            </a:pPr>
            <a:r>
              <a:rPr lang="zh-CN" altLang="en-US" sz="1800" dirty="0" smtClean="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中国</a:t>
            </a:r>
            <a:r>
              <a:rPr lang="en-US" altLang="zh-CN" sz="1800" dirty="0" smtClean="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·</a:t>
            </a:r>
            <a:r>
              <a:rPr lang="zh-CN" altLang="en-US" sz="1800">
                <a:solidFill>
                  <a:srgbClr val="FFFF00"/>
                </a:solidFill>
                <a:latin typeface="+mn-ea"/>
                <a:ea typeface="+mn-ea"/>
                <a:cs typeface="+mn-ea"/>
                <a:sym typeface="+mn-ea"/>
              </a:rPr>
              <a:t>光友红薯博物园</a:t>
            </a:r>
            <a:r>
              <a:rPr lang="en-US" altLang="zh-CN" sz="1800">
                <a:solidFill>
                  <a:srgbClr val="FFFF00"/>
                </a:solidFill>
                <a:sym typeface="+mn-ea"/>
              </a:rPr>
              <a:t> </a:t>
            </a:r>
            <a:endParaRPr lang="en-US" altLang="zh-CN" sz="1800" dirty="0" smtClean="0">
              <a:solidFill>
                <a:srgbClr val="FFFF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spcBef>
                <a:spcPct val="20000"/>
              </a:spcBef>
            </a:pPr>
            <a:r>
              <a:rPr lang="en-US" altLang="zh-CN" sz="1800" dirty="0" smtClean="0">
                <a:solidFill>
                  <a:srgbClr val="FFFF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2024.04.28</a:t>
            </a:r>
            <a:endParaRPr lang="zh-CN" altLang="en-US" sz="1800" b="1" dirty="0">
              <a:solidFill>
                <a:srgbClr val="FFFF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0530" y="360045"/>
            <a:ext cx="8549640" cy="4615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FF00"/>
                </a:solidFill>
              </a:rPr>
              <a:t>2、 操作规程</a:t>
            </a:r>
            <a:endParaRPr lang="zh-CN" altLang="en-US" sz="32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FF00"/>
                </a:solidFill>
              </a:rPr>
              <a:t>以各部门发布的为准，将重要的部分上墙或放桌面，掌握执行。</a:t>
            </a:r>
            <a:endParaRPr lang="zh-CN" altLang="en-US" sz="24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FF00"/>
                </a:solidFill>
              </a:rPr>
              <a:t>                                 (1)岗位操作规程；</a:t>
            </a:r>
            <a:endParaRPr lang="zh-CN" altLang="en-US" sz="24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FF00"/>
                </a:solidFill>
              </a:rPr>
              <a:t>                                 (2)岗位作业指导书；</a:t>
            </a:r>
            <a:endParaRPr lang="zh-CN" altLang="en-US" sz="24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FF00"/>
                </a:solidFill>
              </a:rPr>
              <a:t>                                 (3)各种业务作业指导书；</a:t>
            </a:r>
            <a:endParaRPr lang="zh-CN" altLang="en-US" sz="24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FF00"/>
                </a:solidFill>
              </a:rPr>
              <a:t>                                 (4)操作流程或规划图；</a:t>
            </a:r>
            <a:endParaRPr lang="zh-CN" altLang="en-US" sz="24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FF00"/>
                </a:solidFill>
              </a:rPr>
              <a:t>                                 (5)其他。</a:t>
            </a:r>
            <a:endParaRPr lang="zh-CN" altLang="en-US" sz="24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FFFF00"/>
              </a:solidFill>
            </a:endParaRPr>
          </a:p>
          <a:p>
            <a:endParaRPr lang="zh-CN" altLang="en-US" sz="1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02560" y="785495"/>
            <a:ext cx="5409565" cy="31153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FF00"/>
                </a:solidFill>
              </a:rPr>
              <a:t>3、 产品知识</a:t>
            </a:r>
            <a:endParaRPr lang="zh-CN" altLang="en-US" sz="32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FF00"/>
                </a:solidFill>
              </a:rPr>
              <a:t>(</a:t>
            </a:r>
            <a:r>
              <a:rPr lang="en-US" altLang="zh-CN" sz="2400" dirty="0">
                <a:solidFill>
                  <a:srgbClr val="FFFF00"/>
                </a:solidFill>
              </a:rPr>
              <a:t>1</a:t>
            </a:r>
            <a:r>
              <a:rPr lang="zh-CN" altLang="en-US" sz="2400" dirty="0">
                <a:solidFill>
                  <a:srgbClr val="FFFF00"/>
                </a:solidFill>
              </a:rPr>
              <a:t>)光友营销研发系统、光友技术中心、光友采购贸易研发部、光友机械或各部门、各子公司公告的各类产品知识；</a:t>
            </a:r>
            <a:endParaRPr lang="zh-CN" altLang="en-US" sz="24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FF00"/>
                </a:solidFill>
              </a:rPr>
              <a:t>(</a:t>
            </a:r>
            <a:r>
              <a:rPr lang="en-US" altLang="zh-CN" sz="2400" dirty="0">
                <a:solidFill>
                  <a:srgbClr val="FFFF00"/>
                </a:solidFill>
              </a:rPr>
              <a:t>2</a:t>
            </a:r>
            <a:r>
              <a:rPr lang="zh-CN" altLang="en-US" sz="2400" dirty="0">
                <a:solidFill>
                  <a:srgbClr val="FFFF00"/>
                </a:solidFill>
              </a:rPr>
              <a:t>)其他。</a:t>
            </a:r>
            <a:endParaRPr lang="zh-CN" altLang="en-US" sz="2400" dirty="0">
              <a:solidFill>
                <a:srgbClr val="FFFF00"/>
              </a:solidFill>
            </a:endParaRPr>
          </a:p>
          <a:p>
            <a:endParaRPr lang="zh-CN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98445" y="468630"/>
            <a:ext cx="3329305" cy="4166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FF00"/>
                </a:solidFill>
              </a:rPr>
              <a:t>4、 业务知识</a:t>
            </a:r>
            <a:endParaRPr lang="zh-CN" altLang="en-US" sz="32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FF00"/>
                </a:solidFill>
              </a:rPr>
              <a:t>4.1</a:t>
            </a:r>
            <a:r>
              <a:rPr lang="zh-CN" altLang="en-US" sz="2000" dirty="0">
                <a:solidFill>
                  <a:srgbClr val="FFFF00"/>
                </a:solidFill>
              </a:rPr>
              <a:t>拥有专业知识的标志：</a:t>
            </a:r>
            <a:endParaRPr lang="zh-CN" altLang="en-US" sz="20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FF00"/>
                </a:solidFill>
              </a:rPr>
              <a:t>a学历文凭；</a:t>
            </a:r>
            <a:endParaRPr lang="zh-CN" altLang="en-US" sz="20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FF00"/>
                </a:solidFill>
              </a:rPr>
              <a:t>b专业培训班结业证；</a:t>
            </a:r>
            <a:endParaRPr lang="zh-CN" altLang="en-US" sz="20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FF00"/>
                </a:solidFill>
              </a:rPr>
              <a:t>c职称；</a:t>
            </a:r>
            <a:endParaRPr lang="zh-CN" altLang="en-US" sz="20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FF00"/>
                </a:solidFill>
              </a:rPr>
              <a:t>d职务；</a:t>
            </a:r>
            <a:endParaRPr lang="zh-CN" altLang="en-US" sz="20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FF00"/>
                </a:solidFill>
              </a:rPr>
              <a:t>e同岗位工作年数。</a:t>
            </a:r>
            <a:endParaRPr lang="zh-CN" altLang="en-US" sz="2000" dirty="0">
              <a:solidFill>
                <a:srgbClr val="FFFF00"/>
              </a:solidFill>
            </a:endParaRPr>
          </a:p>
          <a:p>
            <a:endParaRPr lang="zh-CN" altLang="en-US" sz="2000" dirty="0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83935" y="1491615"/>
            <a:ext cx="2765425" cy="30029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FF00"/>
                </a:solidFill>
                <a:sym typeface="+mn-ea"/>
              </a:rPr>
              <a:t>4.2</a:t>
            </a:r>
            <a:r>
              <a:rPr lang="zh-CN" altLang="en-US" sz="2000" dirty="0">
                <a:solidFill>
                  <a:srgbClr val="FFFF00"/>
                </a:solidFill>
                <a:sym typeface="+mn-ea"/>
              </a:rPr>
              <a:t>各岗位应具备的业务知识。</a:t>
            </a:r>
            <a:endParaRPr lang="zh-CN" altLang="en-US" sz="18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FFFF00"/>
                </a:solidFill>
                <a:sym typeface="+mn-ea"/>
              </a:rPr>
              <a:t>如《光友营销手册》、</a:t>
            </a:r>
            <a:r>
              <a:rPr lang="en-US" altLang="zh-CN" sz="1800" dirty="0">
                <a:solidFill>
                  <a:srgbClr val="FFFF00"/>
                </a:solidFill>
                <a:sym typeface="+mn-ea"/>
              </a:rPr>
              <a:t>7S</a:t>
            </a:r>
            <a:r>
              <a:rPr lang="zh-CN" altLang="en-US" sz="1800" dirty="0">
                <a:solidFill>
                  <a:srgbClr val="FFFF00"/>
                </a:solidFill>
                <a:sym typeface="+mn-ea"/>
              </a:rPr>
              <a:t>、</a:t>
            </a:r>
            <a:r>
              <a:rPr lang="en-US" altLang="zh-CN" sz="1800" dirty="0">
                <a:solidFill>
                  <a:srgbClr val="FFFF00"/>
                </a:solidFill>
                <a:sym typeface="+mn-ea"/>
              </a:rPr>
              <a:t>ISO9001</a:t>
            </a:r>
            <a:r>
              <a:rPr lang="zh-CN" altLang="en-US" sz="1800" dirty="0">
                <a:solidFill>
                  <a:srgbClr val="FFFF00"/>
                </a:solidFill>
                <a:sym typeface="+mn-ea"/>
              </a:rPr>
              <a:t>、</a:t>
            </a:r>
            <a:r>
              <a:rPr lang="en-US" altLang="zh-CN" sz="1800" dirty="0">
                <a:solidFill>
                  <a:srgbClr val="FFFF00"/>
                </a:solidFill>
                <a:sym typeface="+mn-ea"/>
              </a:rPr>
              <a:t>HACCP</a:t>
            </a:r>
            <a:r>
              <a:rPr lang="zh-CN" altLang="en-US" sz="1800" dirty="0">
                <a:solidFill>
                  <a:srgbClr val="FFFF00"/>
                </a:solidFill>
                <a:sym typeface="+mn-ea"/>
              </a:rPr>
              <a:t>知识等</a:t>
            </a:r>
            <a:endParaRPr lang="zh-CN" altLang="en-US" sz="18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FFFF00"/>
                </a:solidFill>
                <a:sym typeface="+mn-ea"/>
              </a:rPr>
              <a:t>(3)其他</a:t>
            </a:r>
            <a:r>
              <a:rPr lang="zh-CN" altLang="en-US" sz="2000" dirty="0">
                <a:solidFill>
                  <a:srgbClr val="FFFF00"/>
                </a:solidFill>
                <a:sym typeface="+mn-ea"/>
              </a:rPr>
              <a:t>。</a:t>
            </a:r>
            <a:endParaRPr lang="zh-CN" altLang="en-US" sz="2000" dirty="0">
              <a:solidFill>
                <a:srgbClr val="FFFF00"/>
              </a:solidFill>
            </a:endParaRPr>
          </a:p>
          <a:p>
            <a:endParaRPr lang="zh-CN" alt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/>
          <p:cNvSpPr txBox="1"/>
          <p:nvPr/>
        </p:nvSpPr>
        <p:spPr>
          <a:xfrm>
            <a:off x="2411730" y="699770"/>
            <a:ext cx="6572250" cy="39903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FF00"/>
                </a:solidFill>
              </a:rPr>
              <a:t>5、操作技能</a:t>
            </a:r>
            <a:endParaRPr lang="zh-CN" altLang="en-US" sz="28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FF00"/>
                </a:solidFill>
              </a:rPr>
              <a:t>(1)操作技能合格标志：证照、上岗证、员工证、会计证、卫生合格证、检验员证、外审员证、内审员证、职称证等；</a:t>
            </a:r>
            <a:endParaRPr lang="zh-CN" altLang="en-US" sz="20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FF00"/>
                </a:solidFill>
              </a:rPr>
              <a:t>(2)同</a:t>
            </a:r>
            <a:r>
              <a:rPr lang="zh-CN" altLang="en-US" sz="2000" dirty="0">
                <a:solidFill>
                  <a:srgbClr val="FFFF00"/>
                </a:solidFill>
              </a:rPr>
              <a:t>岗位工作年数。</a:t>
            </a:r>
            <a:endParaRPr lang="zh-CN" altLang="en-US" sz="20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FF00"/>
                </a:solidFill>
              </a:rPr>
              <a:t>(3)岗位业务操作熟练程度：</a:t>
            </a:r>
            <a:endParaRPr lang="zh-CN" altLang="en-US" sz="20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FF00"/>
                </a:solidFill>
              </a:rPr>
              <a:t>a现场测验；</a:t>
            </a:r>
            <a:endParaRPr lang="zh-CN" altLang="en-US" sz="20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FF00"/>
                </a:solidFill>
              </a:rPr>
              <a:t>b完成目标任务合格率。</a:t>
            </a:r>
            <a:endParaRPr lang="zh-CN" altLang="en-US" sz="20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FF00"/>
                </a:solidFill>
              </a:rPr>
              <a:t>(4)其他。</a:t>
            </a:r>
            <a:endParaRPr lang="zh-CN" alt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356995" y="1153160"/>
            <a:ext cx="6981190" cy="7226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4000" dirty="0">
                <a:solidFill>
                  <a:srgbClr val="FFFF00"/>
                </a:solidFill>
              </a:rPr>
              <a:t>当好经营自我岗位的总经理</a:t>
            </a:r>
            <a:endParaRPr lang="zh-CN" altLang="en-US" sz="4000" dirty="0">
              <a:solidFill>
                <a:srgbClr val="FFFF00"/>
              </a:solidFill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/>
        </p:nvSpPr>
        <p:spPr bwMode="auto">
          <a:xfrm>
            <a:off x="3635998" y="2914829"/>
            <a:ext cx="864247" cy="4144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endParaRPr lang="en-US" altLang="zh-CN" sz="2400" b="1" dirty="0">
              <a:solidFill>
                <a:srgbClr val="FFC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spcBef>
                <a:spcPts val="1200"/>
              </a:spcBef>
              <a:defRPr/>
            </a:pPr>
            <a:r>
              <a:rPr lang="zh-CN" altLang="en-US" sz="2100" b="1" kern="1500" dirty="0">
                <a:solidFill>
                  <a:srgbClr val="FFFF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 </a:t>
            </a:r>
            <a:endParaRPr lang="zh-CN" altLang="en-US" sz="2100" b="1" kern="1500" dirty="0">
              <a:solidFill>
                <a:srgbClr val="FFFF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spcBef>
                <a:spcPct val="20000"/>
              </a:spcBef>
              <a:defRPr/>
            </a:pPr>
            <a:endParaRPr lang="zh-CN" altLang="en-US" sz="2400" dirty="0">
              <a:solidFill>
                <a:srgbClr val="FFFF00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/>
        </p:nvSpPr>
        <p:spPr bwMode="auto">
          <a:xfrm>
            <a:off x="3491865" y="3651885"/>
            <a:ext cx="2823845" cy="7861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zh-CN" altLang="en-US" sz="1800" dirty="0" smtClean="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中国</a:t>
            </a:r>
            <a:r>
              <a:rPr lang="en-US" altLang="zh-CN" sz="1800" dirty="0" smtClean="0">
                <a:solidFill>
                  <a:srgbClr val="FFFF00"/>
                </a:solidFill>
                <a:latin typeface="+mn-ea"/>
                <a:ea typeface="+mn-ea"/>
                <a:cs typeface="+mn-ea"/>
              </a:rPr>
              <a:t>·</a:t>
            </a:r>
            <a:r>
              <a:rPr lang="zh-CN" altLang="en-US" sz="1800">
                <a:solidFill>
                  <a:srgbClr val="FFFF00"/>
                </a:solidFill>
                <a:latin typeface="+mn-ea"/>
                <a:ea typeface="+mn-ea"/>
                <a:cs typeface="+mn-ea"/>
                <a:sym typeface="+mn-ea"/>
              </a:rPr>
              <a:t>光友红薯博物园</a:t>
            </a:r>
            <a:r>
              <a:rPr lang="en-US" altLang="zh-CN" sz="1800">
                <a:solidFill>
                  <a:srgbClr val="FFFF00"/>
                </a:solidFill>
                <a:sym typeface="+mn-ea"/>
              </a:rPr>
              <a:t> </a:t>
            </a:r>
            <a:endParaRPr lang="en-US" altLang="zh-CN" sz="1800" dirty="0" smtClean="0">
              <a:solidFill>
                <a:srgbClr val="FFFF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>
              <a:spcBef>
                <a:spcPct val="20000"/>
              </a:spcBef>
            </a:pPr>
            <a:r>
              <a:rPr lang="en-US" altLang="zh-CN" sz="1800" dirty="0" smtClean="0">
                <a:solidFill>
                  <a:srgbClr val="FFFF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2024.04.28</a:t>
            </a:r>
            <a:endParaRPr lang="zh-CN" altLang="en-US" sz="1800" b="1" dirty="0">
              <a:solidFill>
                <a:srgbClr val="FFFF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248082" y="1040672"/>
            <a:ext cx="3319463" cy="3716402"/>
          </a:xfrm>
        </p:spPr>
        <p:txBody>
          <a:bodyPr wrap="square"/>
          <a:lstStyle/>
          <a:p>
            <a:pPr latinLnBrk="0">
              <a:spcBef>
                <a:spcPts val="0"/>
              </a:spcBef>
            </a:pPr>
            <a:r>
              <a:rPr lang="zh-CN" altLang="en-US" sz="1600" b="1" dirty="0">
                <a:solidFill>
                  <a:srgbClr val="FFFF00"/>
                </a:solidFill>
              </a:rPr>
              <a:t>我不能无限延长生命的数量，</a:t>
            </a:r>
            <a:endParaRPr lang="zh-CN" altLang="en-US" sz="1600" b="1" dirty="0">
              <a:solidFill>
                <a:srgbClr val="FFFF00"/>
              </a:solidFill>
            </a:endParaRPr>
          </a:p>
          <a:p>
            <a:pPr latinLnBrk="0">
              <a:spcBef>
                <a:spcPts val="0"/>
              </a:spcBef>
            </a:pPr>
            <a:r>
              <a:rPr lang="zh-CN" altLang="en-US" sz="1600" b="1" dirty="0">
                <a:solidFill>
                  <a:srgbClr val="FFFF00"/>
                </a:solidFill>
              </a:rPr>
              <a:t>但能无限提高生命</a:t>
            </a:r>
            <a:r>
              <a:rPr lang="zh-CN" altLang="en-US" sz="1600" b="1" dirty="0" smtClean="0">
                <a:solidFill>
                  <a:srgbClr val="FFFF00"/>
                </a:solidFill>
              </a:rPr>
              <a:t>的质量</a:t>
            </a:r>
            <a:r>
              <a:rPr lang="zh-CN" altLang="en-US" sz="1600" b="1" dirty="0">
                <a:solidFill>
                  <a:srgbClr val="FFFF00"/>
                </a:solidFill>
              </a:rPr>
              <a:t>。</a:t>
            </a:r>
            <a:endParaRPr lang="zh-CN" altLang="en-US" sz="1600" b="1" dirty="0">
              <a:solidFill>
                <a:srgbClr val="FFFF00"/>
              </a:solidFill>
            </a:endParaRPr>
          </a:p>
          <a:p>
            <a:pPr latinLnBrk="0">
              <a:spcBef>
                <a:spcPts val="0"/>
              </a:spcBef>
            </a:pPr>
            <a:r>
              <a:rPr lang="zh-CN" altLang="en-US" sz="1600" b="1" dirty="0">
                <a:solidFill>
                  <a:srgbClr val="FFFF00"/>
                </a:solidFill>
              </a:rPr>
              <a:t>我不能左右天气，</a:t>
            </a:r>
            <a:endParaRPr lang="zh-CN" altLang="en-US" sz="1600" b="1" dirty="0">
              <a:solidFill>
                <a:srgbClr val="FFFF00"/>
              </a:solidFill>
            </a:endParaRPr>
          </a:p>
          <a:p>
            <a:pPr latinLnBrk="0">
              <a:spcBef>
                <a:spcPts val="0"/>
              </a:spcBef>
            </a:pPr>
            <a:r>
              <a:rPr lang="zh-CN" altLang="en-US" sz="1600" b="1" dirty="0">
                <a:solidFill>
                  <a:srgbClr val="FFFF00"/>
                </a:solidFill>
              </a:rPr>
              <a:t>但我能改变自己的心情。</a:t>
            </a:r>
            <a:endParaRPr lang="zh-CN" altLang="en-US" sz="1600" b="1" dirty="0">
              <a:solidFill>
                <a:srgbClr val="FFFF00"/>
              </a:solidFill>
            </a:endParaRPr>
          </a:p>
          <a:p>
            <a:pPr latinLnBrk="0">
              <a:spcBef>
                <a:spcPts val="0"/>
              </a:spcBef>
            </a:pPr>
            <a:r>
              <a:rPr lang="zh-CN" altLang="en-US" sz="1600" b="1" dirty="0">
                <a:solidFill>
                  <a:srgbClr val="FFFF00"/>
                </a:solidFill>
              </a:rPr>
              <a:t>我不能改变容貌，</a:t>
            </a:r>
            <a:endParaRPr lang="zh-CN" altLang="en-US" sz="1600" b="1" dirty="0">
              <a:solidFill>
                <a:srgbClr val="FFFF00"/>
              </a:solidFill>
            </a:endParaRPr>
          </a:p>
          <a:p>
            <a:pPr latinLnBrk="0">
              <a:spcBef>
                <a:spcPts val="0"/>
              </a:spcBef>
            </a:pPr>
            <a:r>
              <a:rPr lang="zh-CN" altLang="en-US" sz="1600" b="1" dirty="0">
                <a:solidFill>
                  <a:srgbClr val="FFFF00"/>
                </a:solidFill>
              </a:rPr>
              <a:t>但我能绽放灿烂的笑容。</a:t>
            </a:r>
            <a:endParaRPr lang="zh-CN" altLang="en-US" sz="1600" b="1" dirty="0">
              <a:solidFill>
                <a:srgbClr val="FFFF00"/>
              </a:solidFill>
            </a:endParaRPr>
          </a:p>
          <a:p>
            <a:pPr latinLnBrk="0">
              <a:spcBef>
                <a:spcPts val="0"/>
              </a:spcBef>
            </a:pPr>
            <a:r>
              <a:rPr lang="zh-CN" altLang="en-US" sz="1600" b="1" dirty="0">
                <a:solidFill>
                  <a:srgbClr val="FFFF00"/>
                </a:solidFill>
              </a:rPr>
              <a:t>我不能学完世上的一切知识，</a:t>
            </a:r>
            <a:endParaRPr lang="zh-CN" altLang="en-US" sz="1600" b="1" dirty="0">
              <a:solidFill>
                <a:srgbClr val="FFFF00"/>
              </a:solidFill>
            </a:endParaRPr>
          </a:p>
          <a:p>
            <a:pPr latinLnBrk="0">
              <a:spcBef>
                <a:spcPts val="0"/>
              </a:spcBef>
            </a:pPr>
            <a:r>
              <a:rPr lang="zh-CN" altLang="en-US" sz="1600" b="1" dirty="0">
                <a:solidFill>
                  <a:srgbClr val="FFFF00"/>
                </a:solidFill>
              </a:rPr>
              <a:t>但能从向您学习开始。</a:t>
            </a:r>
            <a:endParaRPr lang="zh-CN" altLang="en-US" sz="1600" b="1" dirty="0">
              <a:solidFill>
                <a:srgbClr val="FFFF00"/>
              </a:solidFill>
            </a:endParaRPr>
          </a:p>
          <a:p>
            <a:pPr latinLnBrk="0">
              <a:spcBef>
                <a:spcPts val="0"/>
              </a:spcBef>
            </a:pPr>
            <a:r>
              <a:rPr lang="zh-CN" altLang="en-US" sz="1600" b="1" dirty="0">
                <a:solidFill>
                  <a:srgbClr val="FFFF00"/>
                </a:solidFill>
              </a:rPr>
              <a:t>我不能帮助天下所有的人，</a:t>
            </a:r>
            <a:endParaRPr lang="zh-CN" altLang="en-US" sz="1600" b="1" dirty="0">
              <a:solidFill>
                <a:srgbClr val="FFFF00"/>
              </a:solidFill>
            </a:endParaRPr>
          </a:p>
          <a:p>
            <a:pPr latinLnBrk="0">
              <a:spcBef>
                <a:spcPts val="0"/>
              </a:spcBef>
            </a:pPr>
            <a:r>
              <a:rPr lang="zh-CN" altLang="en-US" sz="1600" b="1" dirty="0">
                <a:solidFill>
                  <a:srgbClr val="FFFF00"/>
                </a:solidFill>
              </a:rPr>
              <a:t>但能从帮助、珍惜您开始。</a:t>
            </a:r>
            <a:endParaRPr lang="zh-CN" altLang="en-US" sz="1600" b="1" dirty="0">
              <a:solidFill>
                <a:srgbClr val="FFFF00"/>
              </a:solidFill>
            </a:endParaRPr>
          </a:p>
          <a:p>
            <a:pPr latinLnBrk="0">
              <a:spcBef>
                <a:spcPts val="0"/>
              </a:spcBef>
            </a:pPr>
            <a:r>
              <a:rPr lang="zh-CN" altLang="en-US" sz="1600" b="1" dirty="0">
                <a:solidFill>
                  <a:srgbClr val="FFFF00"/>
                </a:solidFill>
              </a:rPr>
              <a:t>始终如一啊！</a:t>
            </a:r>
            <a:endParaRPr lang="zh-CN" altLang="en-US" sz="1600" b="1" dirty="0">
              <a:solidFill>
                <a:srgbClr val="FFFF00"/>
              </a:solidFill>
            </a:endParaRPr>
          </a:p>
          <a:p>
            <a:pPr latinLnBrk="0">
              <a:spcBef>
                <a:spcPts val="0"/>
              </a:spcBef>
            </a:pPr>
            <a:r>
              <a:rPr lang="zh-CN" altLang="en-US" sz="1600" b="1" dirty="0">
                <a:solidFill>
                  <a:srgbClr val="FFFF00"/>
                </a:solidFill>
              </a:rPr>
              <a:t>如此，人生精彩，</a:t>
            </a:r>
            <a:endParaRPr lang="zh-CN" altLang="en-US" sz="1600" b="1" dirty="0">
              <a:solidFill>
                <a:srgbClr val="FFFF00"/>
              </a:solidFill>
            </a:endParaRPr>
          </a:p>
          <a:p>
            <a:pPr latinLnBrk="0">
              <a:spcBef>
                <a:spcPts val="0"/>
              </a:spcBef>
            </a:pPr>
            <a:r>
              <a:rPr lang="zh-CN" altLang="en-US" sz="1600" b="1" dirty="0">
                <a:solidFill>
                  <a:srgbClr val="FFFF00"/>
                </a:solidFill>
              </a:rPr>
              <a:t>就从您我开始啦！</a:t>
            </a:r>
            <a:endParaRPr lang="zh-CN" altLang="en-US" sz="1600" b="1" dirty="0">
              <a:solidFill>
                <a:srgbClr val="FFFF00"/>
              </a:solidFill>
            </a:endParaRPr>
          </a:p>
          <a:p>
            <a:pPr latinLnBrk="0">
              <a:spcBef>
                <a:spcPts val="0"/>
              </a:spcBef>
            </a:pPr>
            <a:r>
              <a:rPr lang="zh-CN" altLang="en-US" sz="1600" b="1" dirty="0">
                <a:solidFill>
                  <a:srgbClr val="FFFF00"/>
                </a:solidFill>
              </a:rPr>
              <a:t>光友，永远支持您</a:t>
            </a:r>
            <a:r>
              <a:rPr lang="zh-CN" altLang="en-US" sz="1600" b="1" dirty="0" smtClean="0">
                <a:solidFill>
                  <a:srgbClr val="FFFF00"/>
                </a:solidFill>
              </a:rPr>
              <a:t>！</a:t>
            </a:r>
            <a:endParaRPr lang="zh-CN" altLang="en-US" sz="1600" b="1" dirty="0">
              <a:solidFill>
                <a:srgbClr val="FFFF00"/>
              </a:solidFill>
            </a:endParaRPr>
          </a:p>
        </p:txBody>
      </p:sp>
      <p:sp>
        <p:nvSpPr>
          <p:cNvPr id="4" name="文本占位符 2"/>
          <p:cNvSpPr txBox="1"/>
          <p:nvPr/>
        </p:nvSpPr>
        <p:spPr>
          <a:xfrm>
            <a:off x="7568097" y="4054327"/>
            <a:ext cx="1178727" cy="4616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邹光友</a:t>
            </a:r>
            <a:endParaRPr kumimoji="0" lang="zh-CN" altLang="en-US" sz="15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2004年10月</a:t>
            </a:r>
            <a:endParaRPr kumimoji="0" lang="zh-CN" altLang="en-US" sz="15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045903" y="580390"/>
            <a:ext cx="42157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 dirty="0" smtClean="0">
                <a:solidFill>
                  <a:srgbClr val="FFFF00"/>
                </a:solidFill>
                <a:sym typeface="+mn-ea"/>
              </a:rPr>
              <a:t>一切改变都从自己开始</a:t>
            </a:r>
            <a:endParaRPr lang="zh-CN" altLang="en-US" sz="2400" b="1" dirty="0" smtClean="0">
              <a:solidFill>
                <a:srgbClr val="FFFF00"/>
              </a:solidFill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45770" y="927100"/>
            <a:ext cx="351726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FF00"/>
                </a:solidFill>
              </a:rPr>
              <a:t>当好经营自我人生的总经理</a:t>
            </a:r>
            <a:endParaRPr lang="zh-CN" altLang="en-US" sz="28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94305" y="483235"/>
            <a:ext cx="6675755" cy="2020570"/>
          </a:xfrm>
        </p:spPr>
        <p:txBody>
          <a:bodyPr wrap="square"/>
          <a:lstStyle/>
          <a:p>
            <a:pPr algn="l">
              <a:lnSpc>
                <a:spcPts val="5500"/>
              </a:lnSpc>
            </a:pPr>
            <a:r>
              <a:rPr lang="zh-CN" altLang="en-US" sz="2800" b="1" dirty="0">
                <a:solidFill>
                  <a:srgbClr val="FFFF00"/>
                </a:solidFill>
                <a:latin typeface="+mn-ea"/>
                <a:ea typeface="+mn-ea"/>
              </a:rPr>
              <a:t>经营方针:</a:t>
            </a:r>
            <a:r>
              <a:rPr lang="zh-CN" altLang="en-US" sz="2800" b="1" dirty="0" smtClean="0">
                <a:solidFill>
                  <a:srgbClr val="FFFF00"/>
                </a:solidFill>
                <a:latin typeface="+mn-ea"/>
                <a:ea typeface="+mn-ea"/>
              </a:rPr>
              <a:t>四高两</a:t>
            </a:r>
            <a:r>
              <a:rPr lang="zh-CN" altLang="en-US" sz="2800" b="1" dirty="0">
                <a:solidFill>
                  <a:srgbClr val="FFFF00"/>
                </a:solidFill>
                <a:latin typeface="+mn-ea"/>
                <a:ea typeface="+mn-ea"/>
              </a:rPr>
              <a:t>低</a:t>
            </a:r>
            <a:br>
              <a:rPr lang="zh-CN" altLang="en-US" sz="2800" b="1" dirty="0">
                <a:solidFill>
                  <a:srgbClr val="FFFF00"/>
                </a:solidFill>
                <a:latin typeface="+mn-ea"/>
                <a:ea typeface="+mn-ea"/>
              </a:rPr>
            </a:br>
            <a:r>
              <a:rPr lang="zh-CN" altLang="en-US" sz="2800" b="1" dirty="0" smtClean="0">
                <a:solidFill>
                  <a:srgbClr val="FFFF00"/>
                </a:solidFill>
                <a:latin typeface="+mn-ea"/>
                <a:ea typeface="+mn-ea"/>
              </a:rPr>
              <a:t>高质量</a:t>
            </a:r>
            <a:r>
              <a:rPr lang="zh-CN" altLang="en-US" sz="2800" b="1" dirty="0">
                <a:solidFill>
                  <a:srgbClr val="FFFF00"/>
                </a:solidFill>
                <a:latin typeface="+mn-ea"/>
                <a:ea typeface="+mn-ea"/>
              </a:rPr>
              <a:t>、高效率、高收入、高利润</a:t>
            </a:r>
            <a:br>
              <a:rPr lang="zh-CN" altLang="en-US" sz="2800" b="1" dirty="0">
                <a:solidFill>
                  <a:srgbClr val="FFFF00"/>
                </a:solidFill>
                <a:latin typeface="+mn-ea"/>
                <a:ea typeface="+mn-ea"/>
              </a:rPr>
            </a:br>
            <a:r>
              <a:rPr lang="zh-CN" altLang="en-US" sz="2800" b="1" dirty="0" smtClean="0">
                <a:solidFill>
                  <a:srgbClr val="FFFF00"/>
                </a:solidFill>
                <a:latin typeface="+mn-ea"/>
                <a:ea typeface="+mn-ea"/>
              </a:rPr>
              <a:t>低成本、低费用</a:t>
            </a:r>
            <a:endParaRPr lang="zh-CN" altLang="en-US" sz="2800" b="1" dirty="0" smtClean="0">
              <a:solidFill>
                <a:srgbClr val="FFFF00"/>
              </a:solidFill>
              <a:latin typeface="+mn-ea"/>
              <a:ea typeface="+mn-ea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2863215" y="2503170"/>
            <a:ext cx="5286375" cy="2115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宋体" panose="02010600030101010101" pitchFamily="2" charset="-122"/>
              </a:rPr>
              <a:t>经营理念:一高一低</a:t>
            </a:r>
            <a:b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宋体" panose="02010600030101010101" pitchFamily="2" charset="-122"/>
              </a:rPr>
            </a:b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宋体" panose="02010600030101010101" pitchFamily="2" charset="-122"/>
              </a:rPr>
              <a:t>提高质量无上限</a:t>
            </a:r>
            <a:b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宋体" panose="02010600030101010101" pitchFamily="2" charset="-122"/>
              </a:rPr>
            </a:b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n-ea"/>
                <a:ea typeface="+mn-ea"/>
                <a:cs typeface="宋体" panose="02010600030101010101" pitchFamily="2" charset="-122"/>
              </a:rPr>
              <a:t>降低成本无下限</a:t>
            </a: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n-ea"/>
              <a:ea typeface="+mn-ea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74925" y="944880"/>
            <a:ext cx="4730750" cy="1965960"/>
          </a:xfrm>
        </p:spPr>
        <p:txBody>
          <a:bodyPr wrap="square"/>
          <a:lstStyle/>
          <a:p>
            <a:pPr marL="0" indent="0">
              <a:buNone/>
            </a:pPr>
            <a:r>
              <a:rPr lang="zh-CN" altLang="en-US" sz="3300" b="1" dirty="0" smtClean="0">
                <a:solidFill>
                  <a:srgbClr val="FFFF00"/>
                </a:solidFill>
                <a:latin typeface="宋体" panose="02010600030101010101" pitchFamily="2" charset="-122"/>
                <a:ea typeface="+mj-ea"/>
                <a:cs typeface="宋体" panose="02010600030101010101" pitchFamily="2" charset="-122"/>
              </a:rPr>
              <a:t>1、自我岗位经营方针</a:t>
            </a:r>
            <a:endParaRPr lang="zh-CN" altLang="en-US" sz="3300" b="1" dirty="0" smtClean="0">
              <a:solidFill>
                <a:srgbClr val="FFFF00"/>
              </a:solidFill>
              <a:latin typeface="宋体" panose="02010600030101010101" pitchFamily="2" charset="-122"/>
              <a:ea typeface="+mj-ea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300" b="1" dirty="0" smtClean="0">
                <a:solidFill>
                  <a:srgbClr val="FFFF00"/>
                </a:solidFill>
                <a:latin typeface="宋体" panose="02010600030101010101" pitchFamily="2" charset="-122"/>
                <a:ea typeface="+mj-ea"/>
                <a:cs typeface="宋体" panose="02010600030101010101" pitchFamily="2" charset="-122"/>
              </a:rPr>
              <a:t>1.1、四高</a:t>
            </a:r>
            <a:endParaRPr lang="zh-CN" altLang="en-US" sz="3300" b="1" dirty="0" smtClean="0">
              <a:solidFill>
                <a:srgbClr val="FFFF00"/>
              </a:solidFill>
              <a:latin typeface="宋体" panose="02010600030101010101" pitchFamily="2" charset="-122"/>
              <a:ea typeface="+mj-ea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2787015" y="630555"/>
            <a:ext cx="6179820" cy="3446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FF00"/>
                </a:solidFill>
                <a:latin typeface="宋体" panose="02010600030101010101" pitchFamily="2" charset="-122"/>
                <a:ea typeface="+mj-ea"/>
                <a:cs typeface="宋体" panose="02010600030101010101" pitchFamily="2" charset="-122"/>
              </a:defRPr>
            </a:lvl1pPr>
          </a:lstStyle>
          <a:p>
            <a:r>
              <a:rPr lang="zh-CN" altLang="en-US" b="1" dirty="0"/>
              <a:t>1.1.1、高质量:</a:t>
            </a:r>
            <a:br>
              <a:rPr lang="zh-CN" altLang="en-US" b="1" dirty="0"/>
            </a:br>
            <a:r>
              <a:rPr lang="zh-CN" altLang="en-US" sz="1000" b="1" dirty="0"/>
              <a:t> </a:t>
            </a:r>
            <a:r>
              <a:rPr lang="en-US" altLang="zh-CN" sz="1000" b="1" dirty="0"/>
              <a:t>  </a:t>
            </a:r>
            <a:r>
              <a:rPr lang="zh-CN" altLang="en-US" sz="2400" b="1" dirty="0"/>
              <a:t>全员每日每件工作、每种原料、每件产品等，都要做出当日的高质量</a:t>
            </a:r>
            <a:r>
              <a:rPr lang="zh-CN" altLang="en-US" sz="2400" b="1" dirty="0" smtClean="0"/>
              <a:t>。</a:t>
            </a:r>
            <a:br>
              <a:rPr lang="en-US" altLang="zh-CN" sz="2400" b="1" dirty="0" smtClean="0"/>
            </a:br>
            <a:br>
              <a:rPr lang="zh-CN" altLang="en-US" sz="2400" b="1" dirty="0"/>
            </a:br>
            <a:r>
              <a:rPr lang="en-US" altLang="zh-CN" sz="2400" b="1" dirty="0"/>
              <a:t>  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当日</a:t>
            </a:r>
            <a:r>
              <a:rPr lang="zh-CN" altLang="en-US" sz="2400" b="1" dirty="0">
                <a:solidFill>
                  <a:srgbClr val="FFFF00"/>
                </a:solidFill>
              </a:rPr>
              <a:t>高质量标准:全员执行标准，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已发布的条件标准</a:t>
            </a:r>
            <a:r>
              <a:rPr lang="zh-CN" altLang="en-US" sz="2400" b="1" dirty="0">
                <a:solidFill>
                  <a:srgbClr val="FFFF00"/>
                </a:solidFill>
              </a:rPr>
              <a:t>、制度、规程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、作业</a:t>
            </a:r>
            <a:r>
              <a:rPr lang="zh-CN" altLang="en-US" sz="2400" b="1" dirty="0">
                <a:solidFill>
                  <a:srgbClr val="FFFF00"/>
                </a:solidFill>
              </a:rPr>
              <a:t>指导书等，主管指令，行业最好的竞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品标准等等</a:t>
            </a:r>
            <a:r>
              <a:rPr lang="zh-CN" altLang="en-US" sz="2400" b="1" dirty="0"/>
              <a:t>。</a:t>
            </a:r>
            <a:br>
              <a:rPr lang="zh-CN" altLang="en-US" sz="2400" b="1" dirty="0"/>
            </a:br>
            <a:r>
              <a:rPr lang="zh-CN" altLang="en-US" sz="2400" b="1" dirty="0"/>
              <a:t>         </a:t>
            </a:r>
            <a:r>
              <a:rPr lang="zh-CN" altLang="en-US" sz="2400" b="1" dirty="0">
                <a:solidFill>
                  <a:srgbClr val="FFFF00"/>
                </a:solidFill>
              </a:rPr>
              <a:t>工作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高质量： </a:t>
            </a:r>
            <a:br>
              <a:rPr lang="zh-CN" altLang="en-US" sz="2400" b="1" dirty="0">
                <a:solidFill>
                  <a:srgbClr val="FFFF00"/>
                </a:solidFill>
              </a:rPr>
            </a:br>
            <a:r>
              <a:rPr lang="zh-CN" altLang="en-US" sz="2400" b="1" dirty="0">
                <a:solidFill>
                  <a:srgbClr val="FFFF00"/>
                </a:solidFill>
              </a:rPr>
              <a:t>         产品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高质量：</a:t>
            </a:r>
            <a:endParaRPr lang="zh-CN" altLang="en-US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716280" y="434340"/>
            <a:ext cx="8080375" cy="3921760"/>
          </a:xfrm>
        </p:spPr>
        <p:txBody>
          <a:bodyPr wrap="square"/>
          <a:lstStyle/>
          <a:p>
            <a:pPr algn="l" latinLnBrk="0">
              <a:lnSpc>
                <a:spcPct val="100000"/>
              </a:lnSpc>
            </a:pPr>
            <a:r>
              <a:rPr lang="zh-CN" altLang="en-US" sz="3600" b="1" dirty="0">
                <a:solidFill>
                  <a:srgbClr val="FFFF00"/>
                </a:solidFill>
              </a:rPr>
              <a:t>1.1.2、</a:t>
            </a:r>
            <a:r>
              <a:rPr lang="zh-CN" altLang="en-US" sz="3600" b="1" dirty="0" smtClean="0">
                <a:solidFill>
                  <a:srgbClr val="FFFF00"/>
                </a:solidFill>
              </a:rPr>
              <a:t>高效率</a:t>
            </a:r>
            <a:br>
              <a:rPr lang="zh-CN" altLang="en-US" b="1" dirty="0">
                <a:solidFill>
                  <a:srgbClr val="FFFF00"/>
                </a:solidFill>
              </a:rPr>
            </a:br>
            <a:r>
              <a:rPr lang="en-US" altLang="zh-CN" b="1" dirty="0">
                <a:solidFill>
                  <a:srgbClr val="FFFF00"/>
                </a:solidFill>
              </a:rPr>
              <a:t>  </a:t>
            </a:r>
            <a:r>
              <a:rPr lang="zh-CN" altLang="en-US" sz="2400" b="1" dirty="0">
                <a:solidFill>
                  <a:srgbClr val="FFFF00"/>
                </a:solidFill>
              </a:rPr>
              <a:t>全员每日工作、产品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按时及提前</a:t>
            </a:r>
            <a:r>
              <a:rPr lang="zh-CN" altLang="en-US" sz="2400" b="1" dirty="0">
                <a:solidFill>
                  <a:srgbClr val="FFFF00"/>
                </a:solidFill>
              </a:rPr>
              <a:t>按最高标准完成，即单位时间内完成最高质量标准工作、产品的完成率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最高，就是</a:t>
            </a:r>
            <a:r>
              <a:rPr lang="zh-CN" altLang="en-US" sz="2400" b="1" dirty="0">
                <a:solidFill>
                  <a:srgbClr val="FFFF00"/>
                </a:solidFill>
              </a:rPr>
              <a:t>高绩效</a:t>
            </a:r>
            <a:r>
              <a:rPr lang="zh-CN" altLang="en-US" sz="2500" b="1" dirty="0">
                <a:solidFill>
                  <a:srgbClr val="FFFF00"/>
                </a:solidFill>
              </a:rPr>
              <a:t>。</a:t>
            </a:r>
            <a:br>
              <a:rPr lang="zh-CN" altLang="en-US" sz="2500" b="1" dirty="0">
                <a:solidFill>
                  <a:srgbClr val="FFFF00"/>
                </a:solidFill>
              </a:rPr>
            </a:br>
            <a:r>
              <a:rPr lang="zh-CN" altLang="en-US" sz="2500" b="1" dirty="0">
                <a:solidFill>
                  <a:srgbClr val="FFFF00"/>
                </a:solidFill>
              </a:rPr>
              <a:t>                              生产高</a:t>
            </a:r>
            <a:r>
              <a:rPr lang="zh-CN" altLang="en-US" sz="2500" b="1" dirty="0" smtClean="0">
                <a:solidFill>
                  <a:srgbClr val="FFFF00"/>
                </a:solidFill>
              </a:rPr>
              <a:t>绩效： </a:t>
            </a:r>
            <a:br>
              <a:rPr lang="zh-CN" altLang="en-US" sz="2500" b="1" dirty="0">
                <a:solidFill>
                  <a:srgbClr val="FFFF00"/>
                </a:solidFill>
              </a:rPr>
            </a:br>
            <a:r>
              <a:rPr lang="zh-CN" altLang="en-US" sz="2500" b="1" dirty="0">
                <a:solidFill>
                  <a:srgbClr val="FFFF00"/>
                </a:solidFill>
              </a:rPr>
              <a:t>                              销售高</a:t>
            </a:r>
            <a:r>
              <a:rPr lang="zh-CN" altLang="en-US" sz="2500" b="1" dirty="0" smtClean="0">
                <a:solidFill>
                  <a:srgbClr val="FFFF00"/>
                </a:solidFill>
              </a:rPr>
              <a:t>绩效： </a:t>
            </a:r>
            <a:br>
              <a:rPr lang="zh-CN" altLang="en-US" sz="2500" b="1" dirty="0">
                <a:solidFill>
                  <a:srgbClr val="FFFF00"/>
                </a:solidFill>
              </a:rPr>
            </a:br>
            <a:r>
              <a:rPr lang="zh-CN" altLang="en-US" sz="2500" b="1" dirty="0">
                <a:solidFill>
                  <a:srgbClr val="FFFF00"/>
                </a:solidFill>
              </a:rPr>
              <a:t>                              研发高</a:t>
            </a:r>
            <a:r>
              <a:rPr lang="zh-CN" altLang="en-US" sz="2500" b="1" dirty="0" smtClean="0">
                <a:solidFill>
                  <a:srgbClr val="FFFF00"/>
                </a:solidFill>
              </a:rPr>
              <a:t>绩效： </a:t>
            </a:r>
            <a:br>
              <a:rPr lang="zh-CN" altLang="en-US" sz="2500" b="1" dirty="0">
                <a:solidFill>
                  <a:srgbClr val="FFFF00"/>
                </a:solidFill>
              </a:rPr>
            </a:br>
            <a:r>
              <a:rPr lang="zh-CN" altLang="en-US" sz="2500" b="1" dirty="0">
                <a:solidFill>
                  <a:srgbClr val="FFFF00"/>
                </a:solidFill>
              </a:rPr>
              <a:t>                              工作高</a:t>
            </a:r>
            <a:r>
              <a:rPr lang="zh-CN" altLang="en-US" sz="2500" b="1" dirty="0" smtClean="0">
                <a:solidFill>
                  <a:srgbClr val="FFFF00"/>
                </a:solidFill>
              </a:rPr>
              <a:t>绩效：</a:t>
            </a:r>
            <a:endParaRPr lang="zh-CN" altLang="en-US" sz="25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95830" y="627380"/>
            <a:ext cx="6463030" cy="7473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3600" dirty="0">
                <a:solidFill>
                  <a:srgbClr val="FFFF00"/>
                </a:solidFill>
              </a:rPr>
              <a:t>一、</a:t>
            </a:r>
            <a:r>
              <a:rPr lang="zh-CN" altLang="en-US" sz="3200" dirty="0">
                <a:solidFill>
                  <a:srgbClr val="FFFF00"/>
                </a:solidFill>
              </a:rPr>
              <a:t> 按“光友五大标准”执行：</a:t>
            </a:r>
            <a:endParaRPr lang="zh-CN" altLang="en-US" sz="3200" dirty="0">
              <a:solidFill>
                <a:srgbClr val="FFFF00"/>
              </a:solidFill>
            </a:endParaRPr>
          </a:p>
          <a:p>
            <a:endParaRPr lang="zh-CN" altLang="en-US" sz="3200" dirty="0">
              <a:solidFill>
                <a:srgbClr val="FFFF00"/>
              </a:solidFill>
            </a:endParaRPr>
          </a:p>
        </p:txBody>
      </p:sp>
      <p:pic>
        <p:nvPicPr>
          <p:cNvPr id="4" name="图片 3" descr="C:\Users\Administrator\Desktop\五大标准.png五大标准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3347720" y="1347470"/>
            <a:ext cx="3144520" cy="317563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407035" y="602615"/>
            <a:ext cx="8243570" cy="3739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FF00"/>
                </a:solidFill>
                <a:latin typeface="宋体" panose="02010600030101010101" pitchFamily="2" charset="-122"/>
                <a:ea typeface="+mj-ea"/>
                <a:cs typeface="宋体" panose="02010600030101010101" pitchFamily="2" charset="-122"/>
              </a:defRPr>
            </a:lvl1pPr>
          </a:lstStyle>
          <a:p>
            <a:r>
              <a:rPr lang="zh-CN" altLang="en-US" sz="3600" b="1" dirty="0"/>
              <a:t>1.1.3、高</a:t>
            </a:r>
            <a:r>
              <a:rPr lang="zh-CN" altLang="en-US" sz="3600" b="1" dirty="0" smtClean="0"/>
              <a:t>收入</a:t>
            </a:r>
            <a:br>
              <a:rPr lang="zh-CN" altLang="en-US" dirty="0"/>
            </a:br>
            <a:r>
              <a:rPr lang="en-US" altLang="zh-CN" dirty="0"/>
              <a:t>  </a:t>
            </a:r>
            <a:r>
              <a:rPr lang="zh-CN" altLang="en-US" sz="2500" b="1" dirty="0"/>
              <a:t>全员每日工作完成的工作价值高、产品价值高、产量价值高、销售收入高、全员营销收入高等</a:t>
            </a:r>
            <a:r>
              <a:rPr lang="zh-CN" altLang="en-US" sz="2500" b="1" dirty="0" smtClean="0"/>
              <a:t>等；</a:t>
            </a:r>
            <a:br>
              <a:rPr lang="en-US" altLang="zh-CN" sz="2500" b="1" dirty="0" smtClean="0"/>
            </a:br>
            <a:r>
              <a:rPr lang="en-US" altLang="zh-CN" sz="2500" b="1" dirty="0" smtClean="0"/>
              <a:t>           </a:t>
            </a:r>
            <a:r>
              <a:rPr lang="en-US" altLang="zh-CN" sz="2500" b="1" dirty="0" smtClean="0">
                <a:solidFill>
                  <a:srgbClr val="FFFF00"/>
                </a:solidFill>
              </a:rPr>
              <a:t>      </a:t>
            </a:r>
            <a:r>
              <a:rPr lang="zh-CN" altLang="en-US" sz="2500" b="1" dirty="0" smtClean="0">
                <a:solidFill>
                  <a:srgbClr val="FFFF00"/>
                </a:solidFill>
              </a:rPr>
              <a:t>工作价值高：</a:t>
            </a:r>
            <a:br>
              <a:rPr lang="en-US" altLang="zh-CN" sz="2500" b="1" dirty="0" smtClean="0">
                <a:solidFill>
                  <a:srgbClr val="FFFF00"/>
                </a:solidFill>
              </a:rPr>
            </a:br>
            <a:r>
              <a:rPr lang="en-US" altLang="zh-CN" sz="2500" b="1" dirty="0" smtClean="0">
                <a:solidFill>
                  <a:srgbClr val="FFFF00"/>
                </a:solidFill>
              </a:rPr>
              <a:t>                 </a:t>
            </a:r>
            <a:r>
              <a:rPr lang="zh-CN" altLang="en-US" sz="2500" b="1" dirty="0" smtClean="0">
                <a:solidFill>
                  <a:srgbClr val="FFFF00"/>
                </a:solidFill>
              </a:rPr>
              <a:t>产品价值高：</a:t>
            </a:r>
            <a:br>
              <a:rPr lang="en-US" altLang="zh-CN" sz="2500" b="1" dirty="0" smtClean="0">
                <a:solidFill>
                  <a:srgbClr val="FFFF00"/>
                </a:solidFill>
              </a:rPr>
            </a:br>
            <a:r>
              <a:rPr lang="en-US" altLang="zh-CN" sz="2500" b="1" dirty="0" smtClean="0">
                <a:solidFill>
                  <a:srgbClr val="FFFF00"/>
                </a:solidFill>
              </a:rPr>
              <a:t>                 </a:t>
            </a:r>
            <a:r>
              <a:rPr lang="zh-CN" altLang="en-US" sz="2500" b="1" dirty="0" smtClean="0">
                <a:solidFill>
                  <a:srgbClr val="FFFF00"/>
                </a:solidFill>
              </a:rPr>
              <a:t>产量价值高：</a:t>
            </a:r>
            <a:br>
              <a:rPr lang="en-US" altLang="zh-CN" sz="2500" b="1" dirty="0" smtClean="0">
                <a:solidFill>
                  <a:srgbClr val="FFFF00"/>
                </a:solidFill>
              </a:rPr>
            </a:br>
            <a:r>
              <a:rPr lang="en-US" altLang="zh-CN" sz="2500" b="1" dirty="0" smtClean="0">
                <a:solidFill>
                  <a:srgbClr val="FFFF00"/>
                </a:solidFill>
              </a:rPr>
              <a:t>                 </a:t>
            </a:r>
            <a:r>
              <a:rPr lang="zh-CN" altLang="en-US" sz="2500" b="1" dirty="0" smtClean="0">
                <a:solidFill>
                  <a:srgbClr val="FFFF00"/>
                </a:solidFill>
              </a:rPr>
              <a:t>销售收入高：</a:t>
            </a:r>
            <a:br>
              <a:rPr lang="en-US" altLang="zh-CN" sz="2500" b="1" dirty="0" smtClean="0">
                <a:solidFill>
                  <a:srgbClr val="FFFF00"/>
                </a:solidFill>
              </a:rPr>
            </a:br>
            <a:r>
              <a:rPr lang="en-US" altLang="zh-CN" sz="2500" b="1" dirty="0" smtClean="0">
                <a:solidFill>
                  <a:srgbClr val="FFFF00"/>
                </a:solidFill>
              </a:rPr>
              <a:t>                 </a:t>
            </a:r>
            <a:r>
              <a:rPr lang="zh-CN" altLang="en-US" sz="2500" b="1" dirty="0" smtClean="0">
                <a:solidFill>
                  <a:srgbClr val="FFFF00"/>
                </a:solidFill>
              </a:rPr>
              <a:t>全员营销高：</a:t>
            </a:r>
            <a:br>
              <a:rPr lang="en-US" altLang="zh-CN" sz="2500" b="1" dirty="0" smtClean="0">
                <a:solidFill>
                  <a:srgbClr val="FFFF00"/>
                </a:solidFill>
              </a:rPr>
            </a:br>
            <a:r>
              <a:rPr lang="en-US" altLang="zh-CN" sz="2500" b="1" dirty="0" smtClean="0">
                <a:solidFill>
                  <a:srgbClr val="FFFF00"/>
                </a:solidFill>
              </a:rPr>
              <a:t>                 </a:t>
            </a:r>
            <a:r>
              <a:rPr lang="zh-CN" altLang="en-US" sz="2500" b="1" dirty="0" smtClean="0">
                <a:solidFill>
                  <a:srgbClr val="FFFF00"/>
                </a:solidFill>
              </a:rPr>
              <a:t>其他收入高：</a:t>
            </a:r>
            <a:endParaRPr lang="zh-CN" altLang="en-US" sz="25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2878455" y="675640"/>
            <a:ext cx="5992495" cy="37623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200" b="0" i="0">
                <a:solidFill>
                  <a:srgbClr val="FFFF00"/>
                </a:solidFill>
                <a:latin typeface="宋体" panose="02010600030101010101" pitchFamily="2" charset="-122"/>
                <a:ea typeface="+mj-ea"/>
                <a:cs typeface="宋体" panose="02010600030101010101" pitchFamily="2" charset="-122"/>
              </a:defRPr>
            </a:lvl1pPr>
          </a:lstStyle>
          <a:p>
            <a:pPr eaLnBrk="1" latinLnBrk="0" hangingPunct="1">
              <a:lnSpc>
                <a:spcPts val="3900"/>
              </a:lnSpc>
            </a:pPr>
            <a:r>
              <a:rPr lang="zh-CN" altLang="en-US" sz="3600" b="1" dirty="0">
                <a:solidFill>
                  <a:srgbClr val="FFFF00"/>
                </a:solidFill>
              </a:rPr>
              <a:t>1.1.4、高利润</a:t>
            </a:r>
            <a:br>
              <a:rPr lang="zh-CN" altLang="en-US" sz="1200" dirty="0">
                <a:solidFill>
                  <a:srgbClr val="FFFF00"/>
                </a:solidFill>
              </a:rPr>
            </a:br>
            <a:r>
              <a:rPr lang="en-US" altLang="zh-CN" sz="1200" dirty="0">
                <a:solidFill>
                  <a:srgbClr val="FFFF00"/>
                </a:solidFill>
              </a:rPr>
              <a:t>  </a:t>
            </a:r>
            <a:r>
              <a:rPr lang="zh-CN" altLang="en-US" sz="2400" b="1" dirty="0">
                <a:solidFill>
                  <a:srgbClr val="FFFF00"/>
                </a:solidFill>
              </a:rPr>
              <a:t>全</a:t>
            </a:r>
            <a:r>
              <a:rPr lang="zh-CN" altLang="en-US" sz="2500" b="1" dirty="0">
                <a:solidFill>
                  <a:srgbClr val="FFFF00"/>
                </a:solidFill>
              </a:rPr>
              <a:t>员每日工作创造的工作、产品高质量产生的高收入，减去高绩效的人工成本、物料、能源成本</a:t>
            </a:r>
            <a:r>
              <a:rPr lang="zh-CN" altLang="en-US" sz="2500" b="1" dirty="0" smtClean="0">
                <a:solidFill>
                  <a:srgbClr val="FFFF00"/>
                </a:solidFill>
              </a:rPr>
              <a:t>、损耗成本</a:t>
            </a:r>
            <a:r>
              <a:rPr lang="zh-CN" altLang="en-US" sz="2500" b="1" dirty="0">
                <a:solidFill>
                  <a:srgbClr val="FFFF00"/>
                </a:solidFill>
              </a:rPr>
              <a:t>、管理成本、财务成本、固定资产摊销成本等，为岗位创造的利润，全员每日要给自己岗位创造最高利润，自己才有更高的奖金。</a:t>
            </a:r>
            <a:endParaRPr lang="zh-CN" altLang="en-US" sz="25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2854325" y="833120"/>
            <a:ext cx="5676900" cy="303403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200" b="0" i="0">
                <a:solidFill>
                  <a:srgbClr val="FFFF00"/>
                </a:solidFill>
                <a:latin typeface="宋体" panose="02010600030101010101" pitchFamily="2" charset="-122"/>
                <a:ea typeface="+mj-ea"/>
                <a:cs typeface="宋体" panose="02010600030101010101" pitchFamily="2" charset="-122"/>
              </a:defRPr>
            </a:lvl1pPr>
          </a:lstStyle>
          <a:p>
            <a:pPr eaLnBrk="1" latinLnBrk="0" hangingPunct="1">
              <a:lnSpc>
                <a:spcPct val="100000"/>
              </a:lnSpc>
            </a:pPr>
            <a:r>
              <a:rPr lang="zh-CN" altLang="en-US" sz="3500" b="1" dirty="0"/>
              <a:t>1.2、两低</a:t>
            </a:r>
            <a:br>
              <a:rPr lang="zh-CN" altLang="en-US" sz="3500" b="1" dirty="0"/>
            </a:br>
            <a:br>
              <a:rPr lang="zh-CN" altLang="en-US" sz="2000" b="1" dirty="0"/>
            </a:br>
            <a:r>
              <a:rPr lang="zh-CN" altLang="en-US" sz="3500" b="1" dirty="0"/>
              <a:t>1.2.1、</a:t>
            </a:r>
            <a:r>
              <a:rPr lang="zh-CN" altLang="en-US" sz="3500" b="1" dirty="0" smtClean="0"/>
              <a:t>低成本</a:t>
            </a:r>
            <a:br>
              <a:rPr lang="zh-CN" altLang="en-US" sz="4400" b="1" dirty="0" smtClean="0"/>
            </a:br>
            <a:br>
              <a:rPr lang="zh-CN" altLang="en-US" sz="1200" dirty="0"/>
            </a:br>
            <a:r>
              <a:rPr lang="zh-CN" altLang="en-US" sz="2500" b="1" dirty="0"/>
              <a:t>全员每日加工产品、工作过程，要自己计算自己岗位的成本，每项成本如：</a:t>
            </a:r>
            <a:br>
              <a:rPr lang="zh-CN" altLang="en-US" sz="2500" b="1" dirty="0"/>
            </a:br>
            <a:endParaRPr lang="zh-CN" altLang="en-US" sz="2500" b="1" dirty="0"/>
          </a:p>
        </p:txBody>
      </p:sp>
    </p:spTree>
  </p:cSld>
  <p:clrMapOvr>
    <a:masterClrMapping/>
  </p:clrMapOvr>
  <p:transition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3212465" y="673735"/>
            <a:ext cx="7116445" cy="37998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200" b="0" i="0">
                <a:solidFill>
                  <a:srgbClr val="FFFF00"/>
                </a:solidFill>
                <a:latin typeface="宋体" panose="02010600030101010101" pitchFamily="2" charset="-122"/>
                <a:ea typeface="+mj-ea"/>
                <a:cs typeface="宋体" panose="02010600030101010101" pitchFamily="2" charset="-122"/>
              </a:defRPr>
            </a:lvl1pPr>
          </a:lstStyle>
          <a:p>
            <a:pPr eaLnBrk="1" latinLnBrk="0" hangingPunct="1">
              <a:lnSpc>
                <a:spcPct val="100000"/>
              </a:lnSpc>
            </a:pPr>
            <a:r>
              <a:rPr lang="zh-CN" altLang="en-US" sz="2500" b="1" dirty="0"/>
              <a:t>人工</a:t>
            </a:r>
            <a:r>
              <a:rPr lang="zh-CN" altLang="en-US" sz="2500" b="1" dirty="0" smtClean="0"/>
              <a:t>成本低：</a:t>
            </a:r>
            <a:br>
              <a:rPr lang="zh-CN" altLang="en-US" sz="2500" b="1" dirty="0"/>
            </a:br>
            <a:r>
              <a:rPr lang="zh-CN" altLang="en-US" sz="2500" b="1" dirty="0"/>
              <a:t>物料</a:t>
            </a:r>
            <a:r>
              <a:rPr lang="zh-CN" altLang="en-US" sz="2500" b="1" dirty="0" smtClean="0"/>
              <a:t>成本低：</a:t>
            </a:r>
            <a:br>
              <a:rPr lang="zh-CN" altLang="en-US" sz="2500" b="1" dirty="0" smtClean="0"/>
            </a:br>
            <a:r>
              <a:rPr lang="zh-CN" altLang="en-US" sz="2500" b="1" dirty="0">
                <a:sym typeface="+mn-ea"/>
              </a:rPr>
              <a:t>时间成本低：</a:t>
            </a:r>
            <a:br>
              <a:rPr lang="zh-CN" altLang="en-US" sz="2500" b="1" dirty="0"/>
            </a:br>
            <a:r>
              <a:rPr lang="zh-CN" altLang="en-US" sz="2500" b="1" dirty="0"/>
              <a:t>能源</a:t>
            </a:r>
            <a:r>
              <a:rPr lang="zh-CN" altLang="en-US" sz="2500" b="1" dirty="0" smtClean="0"/>
              <a:t>成本低：</a:t>
            </a:r>
            <a:br>
              <a:rPr lang="zh-CN" altLang="en-US" sz="2500" b="1" dirty="0"/>
            </a:br>
            <a:r>
              <a:rPr lang="zh-CN" altLang="en-US" sz="2500" b="1" dirty="0"/>
              <a:t>损耗</a:t>
            </a:r>
            <a:r>
              <a:rPr lang="zh-CN" altLang="en-US" sz="2500" b="1" dirty="0" smtClean="0"/>
              <a:t>成本低：</a:t>
            </a:r>
            <a:br>
              <a:rPr lang="zh-CN" altLang="en-US" sz="2500" b="1" dirty="0"/>
            </a:br>
            <a:r>
              <a:rPr lang="zh-CN" altLang="en-US" sz="2500" b="1" dirty="0"/>
              <a:t>管理</a:t>
            </a:r>
            <a:r>
              <a:rPr lang="zh-CN" altLang="en-US" sz="2500" b="1" dirty="0" smtClean="0"/>
              <a:t>成本低：</a:t>
            </a:r>
            <a:br>
              <a:rPr lang="zh-CN" altLang="en-US" sz="2500" b="1" dirty="0"/>
            </a:br>
            <a:r>
              <a:rPr lang="zh-CN" altLang="en-US" sz="2500" b="1" dirty="0"/>
              <a:t>财务</a:t>
            </a:r>
            <a:r>
              <a:rPr lang="zh-CN" altLang="en-US" sz="2500" b="1" dirty="0" smtClean="0"/>
              <a:t>成本低：</a:t>
            </a:r>
            <a:br>
              <a:rPr lang="zh-CN" altLang="en-US" sz="2500" b="1" dirty="0"/>
            </a:br>
            <a:r>
              <a:rPr lang="zh-CN" altLang="en-US" sz="2500" b="1" dirty="0"/>
              <a:t>固定资产摊销</a:t>
            </a:r>
            <a:r>
              <a:rPr lang="zh-CN" altLang="en-US" sz="2500" b="1" dirty="0" smtClean="0"/>
              <a:t>成本低：</a:t>
            </a:r>
            <a:br>
              <a:rPr lang="zh-CN" altLang="en-US" sz="2500" b="1" dirty="0" smtClean="0"/>
            </a:br>
            <a:r>
              <a:rPr lang="zh-CN" altLang="en-US" sz="2500" b="1" dirty="0"/>
              <a:t>其他</a:t>
            </a:r>
            <a:r>
              <a:rPr lang="zh-CN" altLang="en-US" sz="2500" b="1" dirty="0" smtClean="0"/>
              <a:t>成本低：</a:t>
            </a:r>
            <a:br>
              <a:rPr lang="zh-CN" altLang="en-US" sz="2500" b="1" dirty="0" smtClean="0"/>
            </a:br>
            <a:r>
              <a:rPr lang="zh-CN" altLang="en-US" sz="2500" b="1" dirty="0">
                <a:solidFill>
                  <a:srgbClr val="FFFF00"/>
                </a:solidFill>
                <a:sym typeface="+mn-ea"/>
              </a:rPr>
              <a:t>全员</a:t>
            </a:r>
            <a:r>
              <a:rPr lang="zh-CN" altLang="en-US" sz="2500" b="1" dirty="0">
                <a:sym typeface="+mn-ea"/>
              </a:rPr>
              <a:t>每日如何做到成本最低？</a:t>
            </a:r>
            <a:endParaRPr lang="zh-CN" altLang="en-US" sz="2500" b="1" dirty="0"/>
          </a:p>
        </p:txBody>
      </p:sp>
      <p:sp>
        <p:nvSpPr>
          <p:cNvPr id="3" name="文本框 2"/>
          <p:cNvSpPr txBox="1"/>
          <p:nvPr/>
        </p:nvSpPr>
        <p:spPr>
          <a:xfrm>
            <a:off x="1069975" y="882015"/>
            <a:ext cx="30480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</p:spTree>
  </p:cSld>
  <p:clrMapOvr>
    <a:masterClrMapping/>
  </p:clrMapOvr>
  <p:transition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2832100" y="682625"/>
            <a:ext cx="3721735" cy="2292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FF00"/>
                </a:solidFill>
                <a:latin typeface="宋体" panose="02010600030101010101" pitchFamily="2" charset="-122"/>
                <a:ea typeface="+mj-ea"/>
                <a:cs typeface="宋体" panose="02010600030101010101" pitchFamily="2" charset="-122"/>
              </a:defRPr>
            </a:lvl1pPr>
          </a:lstStyle>
          <a:p>
            <a:pPr eaLnBrk="1" latinLnBrk="0" hangingPunct="1">
              <a:lnSpc>
                <a:spcPct val="100000"/>
              </a:lnSpc>
            </a:pPr>
            <a:r>
              <a:rPr lang="en-US" altLang="zh-CN" b="1" dirty="0"/>
              <a:t>1</a:t>
            </a:r>
            <a:r>
              <a:rPr lang="zh-CN" altLang="en-US" b="1" dirty="0"/>
              <a:t>.</a:t>
            </a:r>
            <a:r>
              <a:rPr lang="en-US" altLang="zh-CN" b="1" dirty="0"/>
              <a:t>2</a:t>
            </a:r>
            <a:r>
              <a:rPr lang="zh-CN" altLang="en-US" b="1" dirty="0"/>
              <a:t>.2、低</a:t>
            </a:r>
            <a:r>
              <a:rPr lang="zh-CN" altLang="en-US" b="1" dirty="0" smtClean="0"/>
              <a:t>费用</a:t>
            </a:r>
            <a:br>
              <a:rPr lang="zh-CN" altLang="en-US" dirty="0"/>
            </a:br>
            <a:endParaRPr lang="zh-CN" altLang="en-US" sz="1200" dirty="0"/>
          </a:p>
          <a:p>
            <a:pPr eaLnBrk="1" latinLnBrk="0" hangingPunct="1">
              <a:lnSpc>
                <a:spcPct val="100000"/>
              </a:lnSpc>
            </a:pPr>
            <a:r>
              <a:rPr lang="zh-CN" altLang="en-US" sz="2000" b="1" dirty="0" smtClean="0"/>
              <a:t>全员</a:t>
            </a:r>
            <a:r>
              <a:rPr lang="zh-CN" altLang="en-US" sz="2000" b="1" dirty="0"/>
              <a:t>每日工作实现低费用</a:t>
            </a:r>
            <a:br>
              <a:rPr lang="zh-CN" altLang="en-US" sz="2000" b="1" dirty="0"/>
            </a:br>
            <a:r>
              <a:rPr lang="zh-CN" altLang="en-US" sz="2000" b="1" dirty="0"/>
              <a:t>销售</a:t>
            </a:r>
            <a:r>
              <a:rPr lang="zh-CN" altLang="en-US" sz="2000" b="1" dirty="0" smtClean="0"/>
              <a:t>费用低： </a:t>
            </a:r>
            <a:br>
              <a:rPr lang="zh-CN" altLang="en-US" sz="2000" b="1" dirty="0"/>
            </a:br>
            <a:r>
              <a:rPr lang="zh-CN" altLang="en-US" sz="2000" b="1" dirty="0" smtClean="0"/>
              <a:t>管理费用低：</a:t>
            </a:r>
            <a:br>
              <a:rPr lang="en-US" altLang="zh-CN" sz="2000" b="1" dirty="0" smtClean="0"/>
            </a:br>
            <a:r>
              <a:rPr lang="zh-CN" altLang="en-US" sz="2000" b="1" dirty="0" smtClean="0"/>
              <a:t>其中：办公费用、制造费用</a:t>
            </a:r>
            <a:br>
              <a:rPr lang="en-US" altLang="zh-CN" sz="2500" b="1" dirty="0" smtClean="0"/>
            </a:br>
            <a:endParaRPr lang="en-US" altLang="zh-CN" sz="2500" b="1" dirty="0"/>
          </a:p>
        </p:txBody>
      </p:sp>
      <p:sp>
        <p:nvSpPr>
          <p:cNvPr id="3" name="标题 1"/>
          <p:cNvSpPr txBox="1"/>
          <p:nvPr/>
        </p:nvSpPr>
        <p:spPr>
          <a:xfrm>
            <a:off x="6894195" y="2203450"/>
            <a:ext cx="2203450" cy="227266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eaLnBrk="1" latinLnBrk="0" hangingPunct="1">
              <a:lnSpc>
                <a:spcPct val="100000"/>
              </a:lnSpc>
            </a:pPr>
            <a:endParaRPr kumimoji="0" lang="en-US" altLang="zh-CN" sz="25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宋体" panose="02010600030101010101" pitchFamily="2" charset="-122"/>
              <a:ea typeface="+mj-ea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752725" y="2735580"/>
            <a:ext cx="4142105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lvl="0" eaLnBrk="1" latinLnBrk="0" hangingPunct="1">
              <a:lnSpc>
                <a:spcPct val="100000"/>
              </a:lnSpc>
            </a:pPr>
            <a:r>
              <a:rPr lang="zh-CN" altLang="en-US" sz="2000" dirty="0" smtClean="0">
                <a:solidFill>
                  <a:srgbClr val="FFFF00"/>
                </a:solidFill>
                <a:sym typeface="+mn-ea"/>
              </a:rPr>
              <a:t>采购费用低：</a:t>
            </a:r>
            <a:br>
              <a:rPr lang="en-US" altLang="zh-CN" sz="2000" dirty="0" smtClean="0">
                <a:solidFill>
                  <a:srgbClr val="FFFF00"/>
                </a:solidFill>
                <a:sym typeface="+mn-ea"/>
              </a:rPr>
            </a:br>
            <a:r>
              <a:rPr lang="zh-CN" altLang="en-US" sz="2000" kern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宋体" panose="02010600030101010101" pitchFamily="2" charset="-122"/>
                <a:ea typeface="+mj-ea"/>
                <a:cs typeface="宋体" panose="02010600030101010101" pitchFamily="2" charset="-122"/>
                <a:sym typeface="+mn-ea"/>
              </a:rPr>
              <a:t>财务费用低： </a:t>
            </a:r>
            <a:br>
              <a:rPr lang="zh-CN" altLang="en-US" sz="2000" kern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宋体" panose="02010600030101010101" pitchFamily="2" charset="-122"/>
                <a:ea typeface="+mj-ea"/>
                <a:cs typeface="宋体" panose="02010600030101010101" pitchFamily="2" charset="-122"/>
                <a:sym typeface="+mn-ea"/>
              </a:rPr>
            </a:br>
            <a:r>
              <a:rPr lang="zh-CN" altLang="en-US" sz="2000" kern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宋体" panose="02010600030101010101" pitchFamily="2" charset="-122"/>
                <a:ea typeface="+mj-ea"/>
                <a:cs typeface="宋体" panose="02010600030101010101" pitchFamily="2" charset="-122"/>
                <a:sym typeface="+mn-ea"/>
              </a:rPr>
              <a:t>研发费用低： </a:t>
            </a:r>
            <a:br>
              <a:rPr lang="zh-CN" altLang="en-US" sz="2000" kern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宋体" panose="02010600030101010101" pitchFamily="2" charset="-122"/>
                <a:ea typeface="+mj-ea"/>
                <a:cs typeface="宋体" panose="02010600030101010101" pitchFamily="2" charset="-122"/>
                <a:sym typeface="+mn-ea"/>
              </a:rPr>
            </a:br>
            <a:r>
              <a:rPr lang="zh-CN" altLang="en-US" sz="2000" kern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宋体" panose="02010600030101010101" pitchFamily="2" charset="-122"/>
                <a:ea typeface="+mj-ea"/>
                <a:cs typeface="宋体" panose="02010600030101010101" pitchFamily="2" charset="-122"/>
                <a:sym typeface="+mn-ea"/>
              </a:rPr>
              <a:t>税费低：</a:t>
            </a:r>
            <a:br>
              <a:rPr lang="zh-CN" altLang="en-US" sz="2000" kern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宋体" panose="02010600030101010101" pitchFamily="2" charset="-122"/>
                <a:ea typeface="+mj-ea"/>
                <a:cs typeface="宋体" panose="02010600030101010101" pitchFamily="2" charset="-122"/>
                <a:sym typeface="+mn-ea"/>
              </a:rPr>
            </a:br>
            <a:r>
              <a:rPr lang="zh-CN" altLang="en-US" sz="2000" kern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宋体" panose="02010600030101010101" pitchFamily="2" charset="-122"/>
                <a:ea typeface="+mj-ea"/>
                <a:cs typeface="宋体" panose="02010600030101010101" pitchFamily="2" charset="-122"/>
                <a:sym typeface="+mn-ea"/>
              </a:rPr>
              <a:t>其他费用低：</a:t>
            </a:r>
            <a:endParaRPr lang="zh-CN" altLang="en-US" sz="2000" kern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宋体" panose="02010600030101010101" pitchFamily="2" charset="-122"/>
              <a:ea typeface="+mj-ea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2877185" y="1036955"/>
            <a:ext cx="6604000" cy="2895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200" b="0" i="0">
                <a:solidFill>
                  <a:srgbClr val="FFFF00"/>
                </a:solidFill>
                <a:latin typeface="宋体" panose="02010600030101010101" pitchFamily="2" charset="-122"/>
                <a:ea typeface="+mj-ea"/>
                <a:cs typeface="宋体" panose="02010600030101010101" pitchFamily="2" charset="-122"/>
              </a:defRPr>
            </a:lvl1pPr>
          </a:lstStyle>
          <a:p>
            <a:r>
              <a:rPr lang="zh-CN" altLang="en-US" sz="4000" b="1" dirty="0"/>
              <a:t>2、自我岗位经营理念</a:t>
            </a:r>
            <a:br>
              <a:rPr lang="zh-CN" altLang="en-US" sz="4400" b="1" dirty="0"/>
            </a:br>
            <a:br>
              <a:rPr lang="zh-CN" altLang="en-US" sz="4400" b="1" dirty="0"/>
            </a:br>
            <a:r>
              <a:rPr lang="zh-CN" altLang="en-US" sz="3600" b="1" dirty="0"/>
              <a:t>2.1、提高质量无上限</a:t>
            </a:r>
            <a:br>
              <a:rPr lang="zh-CN" altLang="en-US" sz="4400" b="1" dirty="0"/>
            </a:br>
            <a:br>
              <a:rPr lang="zh-CN" altLang="en-US" sz="4400" b="1" dirty="0"/>
            </a:br>
            <a:endParaRPr lang="zh-CN" altLang="en-US" sz="4400" b="1" dirty="0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2779395" y="847725"/>
            <a:ext cx="5837555" cy="344297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200" b="0" i="0">
                <a:solidFill>
                  <a:srgbClr val="FFFF00"/>
                </a:solidFill>
                <a:latin typeface="宋体" panose="02010600030101010101" pitchFamily="2" charset="-122"/>
                <a:ea typeface="+mj-ea"/>
                <a:cs typeface="宋体" panose="02010600030101010101" pitchFamily="2" charset="-122"/>
              </a:defRPr>
            </a:lvl1pPr>
          </a:lstStyle>
          <a:p>
            <a:pPr eaLnBrk="1" latinLnBrk="0" hangingPunct="1">
              <a:lnSpc>
                <a:spcPts val="3300"/>
              </a:lnSpc>
            </a:pPr>
            <a:r>
              <a:rPr lang="zh-CN" altLang="en-US" sz="3600" b="1" dirty="0">
                <a:sym typeface="+mn-ea"/>
              </a:rPr>
              <a:t>2.1.</a:t>
            </a:r>
            <a:r>
              <a:rPr lang="en-US" altLang="zh-CN" sz="3600" b="1" dirty="0">
                <a:sym typeface="+mn-ea"/>
              </a:rPr>
              <a:t>1</a:t>
            </a:r>
            <a:r>
              <a:rPr lang="zh-CN" altLang="en-US" sz="3600" b="1" dirty="0">
                <a:sym typeface="+mn-ea"/>
              </a:rPr>
              <a:t>、提高产品质量无上限</a:t>
            </a:r>
            <a:br>
              <a:rPr lang="zh-CN" altLang="en-US" b="1" dirty="0">
                <a:sym typeface="+mn-ea"/>
              </a:rPr>
            </a:br>
            <a:br>
              <a:rPr lang="zh-CN" altLang="en-US" sz="1200" b="1" dirty="0">
                <a:sym typeface="+mn-ea"/>
              </a:rPr>
            </a:br>
            <a:r>
              <a:rPr lang="en-US" altLang="zh-CN" sz="1200" b="1" dirty="0">
                <a:sym typeface="+mn-ea"/>
              </a:rPr>
              <a:t>  </a:t>
            </a:r>
            <a:r>
              <a:rPr lang="zh-CN" altLang="en-US" sz="2400" b="1" dirty="0">
                <a:solidFill>
                  <a:srgbClr val="FFFF00"/>
                </a:solidFill>
                <a:sym typeface="+mn-ea"/>
              </a:rPr>
              <a:t>全员每日加工产品过程中，每个操作方法，每个动作、每种</a:t>
            </a:r>
            <a:r>
              <a:rPr lang="zh-CN" altLang="en-US" sz="2400" b="1" dirty="0" smtClean="0">
                <a:solidFill>
                  <a:srgbClr val="FFFF00"/>
                </a:solidFill>
                <a:sym typeface="+mn-ea"/>
              </a:rPr>
              <a:t>原料、</a:t>
            </a:r>
            <a:r>
              <a:rPr lang="zh-CN" altLang="en-US" sz="2400" b="1" dirty="0">
                <a:solidFill>
                  <a:srgbClr val="FFFF00"/>
                </a:solidFill>
                <a:sym typeface="+mn-ea"/>
              </a:rPr>
              <a:t>每种半成品、每种成品等，在不同</a:t>
            </a:r>
            <a:r>
              <a:rPr lang="zh-CN" altLang="en-US" sz="2400" b="1" dirty="0" smtClean="0">
                <a:solidFill>
                  <a:srgbClr val="FFFF00"/>
                </a:solidFill>
                <a:sym typeface="+mn-ea"/>
              </a:rPr>
              <a:t>时期，与</a:t>
            </a:r>
            <a:r>
              <a:rPr lang="zh-CN" altLang="en-US" sz="2400" b="1" dirty="0">
                <a:solidFill>
                  <a:srgbClr val="FFFF00"/>
                </a:solidFill>
                <a:sym typeface="+mn-ea"/>
              </a:rPr>
              <a:t>时俱</a:t>
            </a:r>
            <a:r>
              <a:rPr lang="zh-CN" altLang="en-US" sz="2400" b="1" dirty="0" smtClean="0">
                <a:solidFill>
                  <a:srgbClr val="FFFF00"/>
                </a:solidFill>
                <a:sym typeface="+mn-ea"/>
              </a:rPr>
              <a:t>进，满足</a:t>
            </a:r>
            <a:r>
              <a:rPr lang="zh-CN" altLang="en-US" sz="2400" b="1" dirty="0">
                <a:solidFill>
                  <a:srgbClr val="FFFF00"/>
                </a:solidFill>
                <a:sym typeface="+mn-ea"/>
              </a:rPr>
              <a:t>客户消费者需求、满足</a:t>
            </a:r>
            <a:r>
              <a:rPr lang="zh-CN" altLang="en-US" sz="2400" b="1" dirty="0" smtClean="0">
                <a:solidFill>
                  <a:srgbClr val="FFFF00"/>
                </a:solidFill>
                <a:sym typeface="+mn-ea"/>
              </a:rPr>
              <a:t>岗位最大化需求，乃至</a:t>
            </a:r>
            <a:r>
              <a:rPr lang="zh-CN" altLang="en-US" sz="2400" b="1" dirty="0">
                <a:solidFill>
                  <a:srgbClr val="FFFF00"/>
                </a:solidFill>
                <a:sym typeface="+mn-ea"/>
              </a:rPr>
              <a:t>实施智能化加工</a:t>
            </a:r>
            <a:r>
              <a:rPr lang="zh-CN" altLang="en-US" sz="2400" b="1" dirty="0">
                <a:solidFill>
                  <a:srgbClr val="FFFF00"/>
                </a:solidFill>
                <a:sym typeface="+mn-ea"/>
              </a:rPr>
              <a:t>，不断提高质量，永无上限，方可持续提高市场竞争力。</a:t>
            </a:r>
            <a:br>
              <a:rPr lang="zh-CN" altLang="en-US" sz="2500" b="1" dirty="0">
                <a:solidFill>
                  <a:srgbClr val="FFFF00"/>
                </a:solidFill>
              </a:rPr>
            </a:br>
            <a:endParaRPr lang="zh-CN" altLang="en-US" sz="25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2832100" y="629285"/>
            <a:ext cx="6099175" cy="366585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200" b="0" i="0">
                <a:solidFill>
                  <a:srgbClr val="FFFF00"/>
                </a:solidFill>
                <a:latin typeface="宋体" panose="02010600030101010101" pitchFamily="2" charset="-122"/>
                <a:ea typeface="+mj-ea"/>
                <a:cs typeface="宋体" panose="02010600030101010101" pitchFamily="2" charset="-122"/>
              </a:defRPr>
            </a:lvl1pPr>
          </a:lstStyle>
          <a:p>
            <a:pPr eaLnBrk="1" latinLnBrk="0" hangingPunct="1">
              <a:lnSpc>
                <a:spcPts val="3500"/>
              </a:lnSpc>
            </a:pPr>
            <a:r>
              <a:rPr lang="zh-CN" altLang="en-US" sz="2400" b="1" dirty="0" smtClean="0">
                <a:solidFill>
                  <a:srgbClr val="FFFF00"/>
                </a:solidFill>
              </a:rPr>
              <a:t>提高操作方法熟练程度无上限；</a:t>
            </a:r>
            <a:br>
              <a:rPr lang="zh-CN" altLang="en-US" sz="2400" b="1" dirty="0">
                <a:solidFill>
                  <a:srgbClr val="FFFF00"/>
                </a:solidFill>
              </a:rPr>
            </a:br>
            <a:r>
              <a:rPr lang="zh-CN" altLang="en-US" sz="2400" b="1" dirty="0" smtClean="0">
                <a:solidFill>
                  <a:srgbClr val="FFFF00"/>
                </a:solidFill>
              </a:rPr>
              <a:t>提高动作高质、高效无上限； </a:t>
            </a:r>
            <a:br>
              <a:rPr lang="zh-CN" altLang="en-US" sz="2400" b="1" dirty="0">
                <a:solidFill>
                  <a:srgbClr val="FFFF00"/>
                </a:solidFill>
              </a:rPr>
            </a:br>
            <a:r>
              <a:rPr lang="zh-CN" altLang="en-US" sz="2400" b="1" dirty="0" smtClean="0">
                <a:solidFill>
                  <a:srgbClr val="FFFF00"/>
                </a:solidFill>
              </a:rPr>
              <a:t>提高原料质量无上限（设计标准要每年修改提升一次，永无上限） ； </a:t>
            </a:r>
            <a:br>
              <a:rPr lang="zh-CN" altLang="en-US" sz="2400" b="1" dirty="0">
                <a:solidFill>
                  <a:srgbClr val="FFFF00"/>
                </a:solidFill>
              </a:rPr>
            </a:br>
            <a:r>
              <a:rPr lang="zh-CN" altLang="en-US" sz="2400" b="1" dirty="0" smtClean="0">
                <a:solidFill>
                  <a:srgbClr val="FFFF00"/>
                </a:solidFill>
              </a:rPr>
              <a:t>提高半成品质量无上限（设计标准要每年修改提升一次，永无上限） ； </a:t>
            </a:r>
            <a:br>
              <a:rPr lang="zh-CN" altLang="en-US" sz="2400" b="1" dirty="0">
                <a:solidFill>
                  <a:srgbClr val="FFFF00"/>
                </a:solidFill>
              </a:rPr>
            </a:br>
            <a:r>
              <a:rPr lang="zh-CN" altLang="en-US" sz="2400" b="1" dirty="0" smtClean="0">
                <a:solidFill>
                  <a:srgbClr val="FFFF00"/>
                </a:solidFill>
              </a:rPr>
              <a:t>提高成品质量无上限（设计标准要每年修改提升一次，永无上限）</a:t>
            </a:r>
            <a:r>
              <a:rPr lang="zh-CN" altLang="en-US" sz="2400" b="1" dirty="0" smtClean="0">
                <a:solidFill>
                  <a:schemeClr val="tx1"/>
                </a:solidFill>
              </a:rPr>
              <a:t> 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；</a:t>
            </a:r>
            <a:endParaRPr lang="zh-CN" altLang="en-US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2996565" y="1070610"/>
            <a:ext cx="4820920" cy="2585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FF00"/>
                </a:solidFill>
                <a:latin typeface="宋体" panose="02010600030101010101" pitchFamily="2" charset="-122"/>
                <a:ea typeface="+mj-ea"/>
                <a:cs typeface="宋体" panose="02010600030101010101" pitchFamily="2" charset="-122"/>
              </a:defRPr>
            </a:lvl1pPr>
          </a:lstStyle>
          <a:p>
            <a:r>
              <a:rPr lang="zh-CN" altLang="en-US" sz="2400" b="1" dirty="0"/>
              <a:t>全员每日自我总结</a:t>
            </a:r>
            <a:r>
              <a:rPr lang="zh-CN" altLang="en-US" sz="2400" b="1" dirty="0" smtClean="0"/>
              <a:t>提高产品质量； </a:t>
            </a:r>
            <a:br>
              <a:rPr lang="zh-CN" altLang="en-US" sz="2400" b="1" dirty="0"/>
            </a:br>
            <a:br>
              <a:rPr lang="zh-CN" altLang="en-US" sz="2400" b="1" dirty="0"/>
            </a:br>
            <a:r>
              <a:rPr lang="zh-CN" altLang="en-US" sz="2400" b="1" dirty="0"/>
              <a:t>全员每周自我总结</a:t>
            </a:r>
            <a:r>
              <a:rPr lang="zh-CN" altLang="en-US" sz="2400" b="1" dirty="0" smtClean="0"/>
              <a:t>提高产品质量； </a:t>
            </a:r>
            <a:br>
              <a:rPr lang="zh-CN" altLang="en-US" sz="2400" b="1" dirty="0"/>
            </a:br>
            <a:br>
              <a:rPr lang="zh-CN" altLang="en-US" sz="2400" b="1" dirty="0"/>
            </a:br>
            <a:r>
              <a:rPr lang="zh-CN" altLang="en-US" sz="2400" b="1" dirty="0"/>
              <a:t>全员每月自我总结</a:t>
            </a:r>
            <a:r>
              <a:rPr lang="zh-CN" altLang="en-US" sz="2400" b="1" dirty="0" smtClean="0"/>
              <a:t>提高产品质量； </a:t>
            </a:r>
            <a:br>
              <a:rPr lang="zh-CN" altLang="en-US" sz="2400" b="1" dirty="0"/>
            </a:br>
            <a:br>
              <a:rPr lang="zh-CN" altLang="en-US" sz="2400" b="1" dirty="0"/>
            </a:br>
            <a:r>
              <a:rPr lang="zh-CN" altLang="en-US" sz="2400" b="1" dirty="0"/>
              <a:t>全员每年自我总结</a:t>
            </a:r>
            <a:r>
              <a:rPr lang="zh-CN" altLang="en-US" sz="2400" b="1" dirty="0" smtClean="0"/>
              <a:t>提高产品质量；</a:t>
            </a:r>
            <a:endParaRPr lang="zh-CN" altLang="en-US" sz="2400" b="1" dirty="0"/>
          </a:p>
        </p:txBody>
      </p:sp>
    </p:spTree>
  </p:cSld>
  <p:clrMapOvr>
    <a:masterClrMapping/>
  </p:clrMapOvr>
  <p:transition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2780665" y="861695"/>
            <a:ext cx="5633085" cy="204914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200" b="0" i="0">
                <a:solidFill>
                  <a:srgbClr val="FFFF00"/>
                </a:solidFill>
                <a:latin typeface="宋体" panose="02010600030101010101" pitchFamily="2" charset="-122"/>
                <a:ea typeface="+mj-ea"/>
                <a:cs typeface="宋体" panose="02010600030101010101" pitchFamily="2" charset="-122"/>
              </a:defRPr>
            </a:lvl1pPr>
          </a:lstStyle>
          <a:p>
            <a:pPr eaLnBrk="1" latinLnBrk="0" hangingPunct="1">
              <a:lnSpc>
                <a:spcPct val="100000"/>
              </a:lnSpc>
            </a:pPr>
            <a:r>
              <a:rPr lang="en-US" altLang="zh-CN" sz="3600" b="1" dirty="0">
                <a:solidFill>
                  <a:srgbClr val="FFFF00"/>
                </a:solidFill>
              </a:rPr>
              <a:t>2.1.2</a:t>
            </a:r>
            <a:r>
              <a:rPr lang="zh-CN" altLang="en-US" sz="3600" b="1" dirty="0">
                <a:solidFill>
                  <a:srgbClr val="FFFF00"/>
                </a:solidFill>
              </a:rPr>
              <a:t>、提高工作质量无上限</a:t>
            </a:r>
            <a:br>
              <a:rPr lang="zh-CN" altLang="en-US" sz="4000" b="1" dirty="0">
                <a:solidFill>
                  <a:srgbClr val="FFFF00"/>
                </a:solidFill>
              </a:rPr>
            </a:br>
            <a:br>
              <a:rPr lang="zh-CN" altLang="en-US" sz="1200" b="1" dirty="0">
                <a:solidFill>
                  <a:srgbClr val="FFFF00"/>
                </a:solidFill>
              </a:rPr>
            </a:br>
            <a:r>
              <a:rPr lang="en-US" altLang="zh-CN" sz="1200" b="1" dirty="0">
                <a:solidFill>
                  <a:srgbClr val="FFFF00"/>
                </a:solidFill>
              </a:rPr>
              <a:t>  </a:t>
            </a:r>
            <a:r>
              <a:rPr lang="zh-CN" altLang="en-US" sz="2400" b="1" dirty="0">
                <a:solidFill>
                  <a:srgbClr val="FFFF00"/>
                </a:solidFill>
              </a:rPr>
              <a:t>全员每日工作</a:t>
            </a:r>
            <a:r>
              <a:rPr lang="zh-CN" altLang="en-US" sz="2400" b="1" dirty="0" smtClean="0">
                <a:solidFill>
                  <a:srgbClr val="FFFF00"/>
                </a:solidFill>
              </a:rPr>
              <a:t>、每个操作</a:t>
            </a:r>
            <a:r>
              <a:rPr lang="zh-CN" altLang="en-US" sz="2400" b="1" dirty="0">
                <a:solidFill>
                  <a:srgbClr val="FFFF00"/>
                </a:solidFill>
              </a:rPr>
              <a:t>方法、每个动作、每件工作质量、每个工作环境等等，在不同时期，与时俱进，满足岗位及公司盈利最大化需求，乃至采用智能化办公，不断提高质量，永无上限。</a:t>
            </a:r>
            <a:endParaRPr lang="zh-CN" altLang="en-US" sz="2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/>
          <p:cNvSpPr txBox="1"/>
          <p:nvPr/>
        </p:nvSpPr>
        <p:spPr>
          <a:xfrm>
            <a:off x="4580255" y="1214755"/>
            <a:ext cx="2560955" cy="388810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FFFF00"/>
                </a:solidFill>
              </a:rPr>
              <a:t>1.2</a:t>
            </a:r>
            <a:r>
              <a:rPr lang="zh-CN" altLang="en-US" sz="1800" dirty="0">
                <a:solidFill>
                  <a:srgbClr val="FFFF00"/>
                </a:solidFill>
              </a:rPr>
              <a:t>按时间阶段分类</a:t>
            </a:r>
            <a:endParaRPr lang="zh-CN" altLang="en-US" sz="18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FFFF00"/>
                </a:solidFill>
              </a:rPr>
              <a:t>(1)日计划；</a:t>
            </a:r>
            <a:endParaRPr lang="zh-CN" altLang="en-US" sz="18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FFFF00"/>
                </a:solidFill>
              </a:rPr>
              <a:t>(2)周计划；</a:t>
            </a:r>
            <a:endParaRPr lang="zh-CN" altLang="en-US" sz="18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FFFF00"/>
                </a:solidFill>
              </a:rPr>
              <a:t>(3)季计划；</a:t>
            </a:r>
            <a:endParaRPr lang="zh-CN" altLang="en-US" sz="18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FFFF00"/>
                </a:solidFill>
              </a:rPr>
              <a:t>(4)年度计划；</a:t>
            </a:r>
            <a:endParaRPr lang="zh-CN" altLang="en-US" sz="18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FFFF00"/>
                </a:solidFill>
              </a:rPr>
              <a:t>(5)专项活动计划；</a:t>
            </a:r>
            <a:endParaRPr lang="zh-CN" altLang="en-US" sz="18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FFFF00"/>
                </a:solidFill>
              </a:rPr>
              <a:t>(6)其他计划</a:t>
            </a:r>
            <a:r>
              <a:rPr lang="zh-CN" altLang="en-US" sz="1800" dirty="0" smtClean="0">
                <a:solidFill>
                  <a:srgbClr val="FFFF00"/>
                </a:solidFill>
              </a:rPr>
              <a:t>。</a:t>
            </a:r>
            <a:endParaRPr lang="zh-CN" altLang="en-US" sz="1800" dirty="0">
              <a:solidFill>
                <a:srgbClr val="FFFF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82545" y="568960"/>
            <a:ext cx="2273935" cy="36614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FF00"/>
                </a:solidFill>
                <a:sym typeface="+mn-ea"/>
              </a:rPr>
              <a:t>1、上级计划</a:t>
            </a:r>
            <a:endParaRPr lang="en-US" altLang="zh-CN" sz="2800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rgbClr val="FFFF00"/>
                </a:solidFill>
                <a:sym typeface="+mn-ea"/>
              </a:rPr>
              <a:t>1.1</a:t>
            </a:r>
            <a:r>
              <a:rPr lang="zh-CN" altLang="en-US" sz="2000" dirty="0" smtClean="0">
                <a:solidFill>
                  <a:srgbClr val="FFFF00"/>
                </a:solidFill>
                <a:sym typeface="+mn-ea"/>
              </a:rPr>
              <a:t>按指标</a:t>
            </a:r>
            <a:r>
              <a:rPr lang="zh-CN" altLang="en-US" sz="2000" dirty="0">
                <a:solidFill>
                  <a:srgbClr val="FFFF00"/>
                </a:solidFill>
                <a:sym typeface="+mn-ea"/>
              </a:rPr>
              <a:t>分类</a:t>
            </a:r>
            <a:endParaRPr lang="zh-CN" altLang="en-US" sz="20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FFFF00"/>
                </a:solidFill>
                <a:sym typeface="+mn-ea"/>
              </a:rPr>
              <a:t>(1)经济指标完成率</a:t>
            </a:r>
            <a:endParaRPr lang="zh-CN" altLang="en-US" sz="18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FFFF00"/>
                </a:solidFill>
                <a:sym typeface="+mn-ea"/>
              </a:rPr>
              <a:t>(2)KPI指标达成率</a:t>
            </a:r>
            <a:endParaRPr lang="zh-CN" altLang="en-US" sz="18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FFFF00"/>
                </a:solidFill>
                <a:sym typeface="+mn-ea"/>
              </a:rPr>
              <a:t>(3)重点工作指标达成</a:t>
            </a:r>
            <a:r>
              <a:rPr lang="zh-CN" altLang="en-US" sz="1800" dirty="0" smtClean="0">
                <a:solidFill>
                  <a:srgbClr val="FFFF00"/>
                </a:solidFill>
                <a:sym typeface="+mn-ea"/>
              </a:rPr>
              <a:t>率</a:t>
            </a:r>
            <a:endParaRPr lang="zh-CN" altLang="en-US" sz="2000" dirty="0">
              <a:solidFill>
                <a:srgbClr val="FFFF00"/>
              </a:solidFill>
            </a:endParaRPr>
          </a:p>
          <a:p>
            <a:endParaRPr lang="zh-CN" altLang="en-US" sz="2000" dirty="0">
              <a:solidFill>
                <a:srgbClr val="FFFF00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856095" y="1247775"/>
            <a:ext cx="2082800" cy="18173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rgbClr val="FFFF00"/>
                </a:solidFill>
                <a:sym typeface="+mn-ea"/>
              </a:rPr>
              <a:t>1.3</a:t>
            </a:r>
            <a:r>
              <a:rPr lang="zh-CN" altLang="en-US" sz="1800" dirty="0">
                <a:solidFill>
                  <a:srgbClr val="FFFF00"/>
                </a:solidFill>
                <a:sym typeface="+mn-ea"/>
              </a:rPr>
              <a:t>按部门岗位分类</a:t>
            </a:r>
            <a:endParaRPr lang="zh-CN" altLang="en-US" sz="1800" dirty="0">
              <a:solidFill>
                <a:srgbClr val="FFFF00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rgbClr val="FFFF00"/>
                </a:solidFill>
                <a:sym typeface="+mn-ea"/>
              </a:rPr>
              <a:t>按公司组织架构制定各岗位计划</a:t>
            </a:r>
            <a:endParaRPr lang="zh-CN" altLang="en-US" sz="1800" dirty="0">
              <a:solidFill>
                <a:srgbClr val="FFFF00"/>
              </a:solidFill>
            </a:endParaRPr>
          </a:p>
          <a:p>
            <a:endParaRPr lang="zh-CN" altLang="en-US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499110" y="742315"/>
            <a:ext cx="7108825" cy="276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FF00"/>
                </a:solidFill>
                <a:latin typeface="宋体" panose="02010600030101010101" pitchFamily="2" charset="-122"/>
                <a:ea typeface="+mj-ea"/>
                <a:cs typeface="宋体" panose="02010600030101010101" pitchFamily="2" charset="-122"/>
              </a:defRPr>
            </a:lvl1pPr>
          </a:lstStyle>
          <a:p>
            <a:pPr algn="ctr"/>
            <a:r>
              <a:rPr lang="en-US" altLang="zh-CN" sz="3600" b="1">
                <a:solidFill>
                  <a:srgbClr val="FFFF00"/>
                </a:solidFill>
              </a:rPr>
              <a:t>2.1.3</a:t>
            </a:r>
            <a:r>
              <a:rPr lang="zh-CN" altLang="en-US" sz="3600" b="1">
                <a:solidFill>
                  <a:srgbClr val="FFFF00"/>
                </a:solidFill>
              </a:rPr>
              <a:t>、提高效率无上限</a:t>
            </a:r>
            <a:br>
              <a:rPr lang="zh-CN" altLang="en-US" sz="3600" b="1">
                <a:solidFill>
                  <a:srgbClr val="FFFF00"/>
                </a:solidFill>
              </a:rPr>
            </a:br>
            <a:br>
              <a:rPr lang="zh-CN" altLang="en-US" sz="3600" b="1"/>
            </a:br>
            <a:r>
              <a:rPr lang="zh-CN" altLang="en-US" sz="3600" b="1"/>
              <a:t>       提高收入无上限</a:t>
            </a:r>
            <a:br>
              <a:rPr lang="zh-CN" altLang="en-US" sz="3600" b="1"/>
            </a:br>
            <a:br>
              <a:rPr lang="zh-CN" altLang="en-US" sz="3600" b="1"/>
            </a:br>
            <a:r>
              <a:rPr lang="zh-CN" altLang="en-US" sz="3600" b="1"/>
              <a:t>       提高利润无上限</a:t>
            </a:r>
            <a:endParaRPr lang="zh-CN" altLang="en-US" sz="3600" b="1"/>
          </a:p>
        </p:txBody>
      </p:sp>
    </p:spTree>
  </p:cSld>
  <p:clrMapOvr>
    <a:masterClrMapping/>
  </p:clrMapOvr>
  <p:transition>
    <p:rand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775970" y="634365"/>
            <a:ext cx="7782560" cy="3508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FF00"/>
                </a:solidFill>
                <a:latin typeface="宋体" panose="02010600030101010101" pitchFamily="2" charset="-122"/>
                <a:ea typeface="+mj-ea"/>
                <a:cs typeface="宋体" panose="02010600030101010101" pitchFamily="2" charset="-122"/>
              </a:defRPr>
            </a:lvl1pPr>
          </a:lstStyle>
          <a:p>
            <a:pPr algn="ctr" eaLnBrk="1" latinLnBrk="0" hangingPunct="1"/>
            <a:r>
              <a:rPr lang="en-US" altLang="zh-CN" sz="3600" b="1"/>
              <a:t>2.2</a:t>
            </a:r>
            <a:r>
              <a:rPr lang="zh-CN" altLang="en-US" sz="3600" b="1"/>
              <a:t>、降低成本无下限：</a:t>
            </a:r>
            <a:br>
              <a:rPr lang="zh-CN" altLang="en-US" sz="4400" b="1"/>
            </a:br>
            <a:r>
              <a:rPr lang="en-US" altLang="zh-CN" sz="2400" b="1"/>
              <a:t>2.2.1</a:t>
            </a:r>
            <a:r>
              <a:rPr lang="zh-CN" altLang="en-US" sz="2400" b="1"/>
              <a:t>、降低成本无下限：</a:t>
            </a:r>
            <a:br>
              <a:rPr lang="zh-CN" altLang="en-US" sz="2400" b="1"/>
            </a:br>
            <a:r>
              <a:rPr lang="zh-CN" altLang="en-US" sz="2400" b="1"/>
              <a:t>不同时间：</a:t>
            </a:r>
            <a:br>
              <a:rPr lang="zh-CN" altLang="en-US" sz="2400" b="1"/>
            </a:br>
            <a:r>
              <a:rPr lang="zh-CN" altLang="en-US" sz="2400" b="1"/>
              <a:t>不同地点：</a:t>
            </a:r>
            <a:br>
              <a:rPr lang="zh-CN" altLang="en-US" sz="2400" b="1"/>
            </a:br>
            <a:r>
              <a:rPr lang="zh-CN" altLang="en-US" sz="2400" b="1"/>
              <a:t>不同人员：</a:t>
            </a:r>
            <a:br>
              <a:rPr lang="zh-CN" altLang="en-US" sz="2400" b="1"/>
            </a:br>
            <a:r>
              <a:rPr lang="zh-CN" altLang="en-US" sz="2400" b="1"/>
              <a:t>不同产品：</a:t>
            </a:r>
            <a:br>
              <a:rPr lang="zh-CN" altLang="en-US" sz="2400" b="1"/>
            </a:br>
            <a:r>
              <a:rPr lang="zh-CN" altLang="en-US" sz="2400" b="1"/>
              <a:t>不同业务：</a:t>
            </a:r>
            <a:br>
              <a:rPr lang="zh-CN" altLang="en-US" sz="2400" b="1"/>
            </a:br>
            <a:r>
              <a:rPr lang="zh-CN" altLang="en-US" sz="2400" b="1"/>
              <a:t>不同方式等：</a:t>
            </a:r>
            <a:br>
              <a:rPr lang="zh-CN" altLang="en-US" sz="2400" b="1"/>
            </a:br>
            <a:r>
              <a:rPr lang="zh-CN" altLang="en-US" sz="2400" b="1"/>
              <a:t>降低成本无下限！</a:t>
            </a:r>
            <a:endParaRPr lang="zh-CN" altLang="en-US" sz="2400" b="1"/>
          </a:p>
        </p:txBody>
      </p:sp>
    </p:spTree>
  </p:cSld>
  <p:clrMapOvr>
    <a:masterClrMapping/>
  </p:clrMapOvr>
  <p:transition>
    <p:rand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/>
        </p:nvSpPr>
        <p:spPr>
          <a:xfrm>
            <a:off x="611505" y="1059815"/>
            <a:ext cx="7782560" cy="6153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FFFF00"/>
                </a:solidFill>
                <a:latin typeface="宋体" panose="02010600030101010101" pitchFamily="2" charset="-122"/>
                <a:ea typeface="+mj-ea"/>
                <a:cs typeface="宋体" panose="02010600030101010101" pitchFamily="2" charset="-122"/>
              </a:defRPr>
            </a:lvl1pPr>
          </a:lstStyle>
          <a:p>
            <a:pPr algn="ctr" eaLnBrk="1" latinLnBrk="0" hangingPunct="1"/>
            <a:r>
              <a:rPr lang="zh-CN" altLang="en-US" sz="4000" b="1"/>
              <a:t>每日坚持绩效考核出绩效</a:t>
            </a:r>
            <a:endParaRPr lang="zh-CN" altLang="en-US" sz="4000" b="1"/>
          </a:p>
        </p:txBody>
      </p:sp>
    </p:spTree>
  </p:cSld>
  <p:clrMapOvr>
    <a:masterClrMapping/>
  </p:clrMapOvr>
  <p:transition>
    <p:rand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650710" y="2042517"/>
            <a:ext cx="384258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>
                <a:solidFill>
                  <a:srgbClr val="FFFF00"/>
                </a:solidFill>
              </a:rPr>
              <a:t>谢   谢！</a:t>
            </a:r>
            <a:endParaRPr lang="zh-CN" altLang="en-US" sz="48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03550" y="534670"/>
            <a:ext cx="6140450" cy="32397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FF00"/>
                </a:solidFill>
              </a:rPr>
              <a:t>2、 管理制度</a:t>
            </a:r>
            <a:endParaRPr lang="zh-CN" altLang="en-US" sz="28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FF00"/>
                </a:solidFill>
              </a:rPr>
              <a:t>(1)《光友员工手册》，各岗位员工全面执行对应管理制度；</a:t>
            </a:r>
            <a:endParaRPr lang="zh-CN" altLang="en-US" sz="20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FF00"/>
                </a:solidFill>
              </a:rPr>
              <a:t>(2)部</a:t>
            </a:r>
            <a:r>
              <a:rPr lang="zh-CN" altLang="en-US" sz="2000" dirty="0">
                <a:solidFill>
                  <a:srgbClr val="FFFF00"/>
                </a:solidFill>
              </a:rPr>
              <a:t>门或公司发布的各类业务管理办法、管理规定及其考核办法；</a:t>
            </a:r>
            <a:endParaRPr lang="zh-CN" altLang="en-US" sz="20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FF00"/>
                </a:solidFill>
              </a:rPr>
              <a:t>(3)各部门或公司发布的各类通知、公告等；</a:t>
            </a:r>
            <a:endParaRPr lang="zh-CN" altLang="en-US" sz="20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FF00"/>
                </a:solidFill>
              </a:rPr>
              <a:t>(4)其他制度。</a:t>
            </a:r>
            <a:endParaRPr lang="zh-CN" altLang="en-US" sz="1800" dirty="0">
              <a:solidFill>
                <a:schemeClr val="tx1"/>
              </a:solidFill>
            </a:endParaRPr>
          </a:p>
          <a:p>
            <a:endParaRPr lang="zh-CN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/>
          <p:cNvSpPr txBox="1"/>
          <p:nvPr/>
        </p:nvSpPr>
        <p:spPr>
          <a:xfrm>
            <a:off x="2810510" y="652145"/>
            <a:ext cx="4281170" cy="3599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FF00"/>
                </a:solidFill>
              </a:rPr>
              <a:t>3、岗位职责</a:t>
            </a:r>
            <a:endParaRPr lang="zh-CN" altLang="en-US" sz="32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FF00"/>
                </a:solidFill>
              </a:rPr>
              <a:t>全部上墙或放桌面。</a:t>
            </a:r>
            <a:endParaRPr lang="zh-CN" altLang="en-US" sz="28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FF00"/>
                </a:solidFill>
              </a:rPr>
              <a:t>          (1)工作范围；</a:t>
            </a:r>
            <a:endParaRPr lang="zh-CN" altLang="en-US" sz="24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FF00"/>
                </a:solidFill>
              </a:rPr>
              <a:t>          (2)岗位职责；</a:t>
            </a:r>
            <a:endParaRPr lang="zh-CN" altLang="en-US" sz="24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FF00"/>
                </a:solidFill>
              </a:rPr>
              <a:t>          (3)时间节点。</a:t>
            </a:r>
            <a:endParaRPr lang="zh-CN" altLang="en-US" sz="1700" dirty="0">
              <a:solidFill>
                <a:srgbClr val="FFFF00"/>
              </a:solidFill>
            </a:endParaRPr>
          </a:p>
          <a:p>
            <a:endParaRPr lang="zh-CN" altLang="en-US" sz="1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86050" y="455295"/>
            <a:ext cx="6212840" cy="3461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FF00"/>
                </a:solidFill>
                <a:sym typeface="+mn-ea"/>
              </a:rPr>
              <a:t>4、主管指令</a:t>
            </a:r>
            <a:endParaRPr lang="zh-CN" altLang="en-US" sz="3200" dirty="0">
              <a:solidFill>
                <a:srgbClr val="FFFF00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FF00"/>
                </a:solidFill>
                <a:sym typeface="+mn-ea"/>
              </a:rPr>
              <a:t>指令清晰，部下接受后回应确认。</a:t>
            </a:r>
            <a:endParaRPr lang="zh-CN" altLang="en-US" sz="28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FF00"/>
                </a:solidFill>
                <a:sym typeface="+mn-ea"/>
              </a:rPr>
              <a:t>(1)主管口头指令；</a:t>
            </a:r>
            <a:endParaRPr lang="zh-CN" altLang="en-US" sz="24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FF00"/>
                </a:solidFill>
                <a:sym typeface="+mn-ea"/>
              </a:rPr>
              <a:t>(2)主管书面、短信、</a:t>
            </a:r>
            <a:r>
              <a:rPr lang="zh-CN" altLang="en-US" sz="2400" dirty="0" smtClean="0">
                <a:solidFill>
                  <a:srgbClr val="FFFF00"/>
                </a:solidFill>
                <a:sym typeface="+mn-ea"/>
              </a:rPr>
              <a:t>微信、企业微信</a:t>
            </a:r>
            <a:r>
              <a:rPr lang="zh-CN" altLang="en-US" sz="2400" dirty="0">
                <a:solidFill>
                  <a:srgbClr val="FFFF00"/>
                </a:solidFill>
                <a:sym typeface="+mn-ea"/>
              </a:rPr>
              <a:t>等指令；</a:t>
            </a:r>
            <a:endParaRPr lang="zh-CN" altLang="en-US" sz="24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FF00"/>
                </a:solidFill>
                <a:sym typeface="+mn-ea"/>
              </a:rPr>
              <a:t>(3)其他</a:t>
            </a:r>
            <a:r>
              <a:rPr lang="zh-CN" altLang="en-US" sz="1700" dirty="0">
                <a:solidFill>
                  <a:srgbClr val="FFFF00"/>
                </a:solidFill>
                <a:sym typeface="+mn-ea"/>
              </a:rPr>
              <a:t>。</a:t>
            </a:r>
            <a:endParaRPr lang="zh-CN" altLang="en-US" sz="1700" dirty="0">
              <a:solidFill>
                <a:srgbClr val="FFFF00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endParaRPr lang="zh-CN" altLang="en-US" sz="1200" dirty="0">
              <a:solidFill>
                <a:srgbClr val="FFFF00"/>
              </a:solidFill>
              <a:sym typeface="+mn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748280" y="618490"/>
            <a:ext cx="6134100" cy="35826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2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FF00"/>
                </a:solidFill>
                <a:sym typeface="+mn-ea"/>
              </a:rPr>
              <a:t>5、 自己计划</a:t>
            </a:r>
            <a:endParaRPr lang="zh-CN" altLang="en-US" sz="3200" dirty="0">
              <a:solidFill>
                <a:srgbClr val="FFFF00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FFFF00"/>
                </a:solidFill>
                <a:sym typeface="+mn-ea"/>
              </a:rPr>
              <a:t>每个员工均将上级计划，分解为自己每日计划完成。</a:t>
            </a:r>
            <a:endParaRPr lang="zh-CN" altLang="en-US" sz="28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FF00"/>
                </a:solidFill>
                <a:sym typeface="+mn-ea"/>
              </a:rPr>
              <a:t>(1)经济指标、KPI指标、重点工作均须大于主管下达的计划指标；</a:t>
            </a:r>
            <a:endParaRPr lang="zh-CN" altLang="en-US" sz="24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FF00"/>
                </a:solidFill>
                <a:sym typeface="+mn-ea"/>
              </a:rPr>
              <a:t>(2)成本、费用、损失等小于主管的计划指标</a:t>
            </a:r>
            <a:r>
              <a:rPr lang="zh-CN" altLang="en-US" sz="2400" dirty="0" smtClean="0">
                <a:solidFill>
                  <a:srgbClr val="FFFF00"/>
                </a:solidFill>
                <a:sym typeface="+mn-ea"/>
              </a:rPr>
              <a:t>。</a:t>
            </a:r>
            <a:endParaRPr lang="zh-CN" altLang="en-US" sz="2400" dirty="0">
              <a:solidFill>
                <a:srgbClr val="FFFF00"/>
              </a:solidFill>
              <a:sym typeface="+mn-ea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96210" y="693420"/>
            <a:ext cx="6267450" cy="6591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  <a:sym typeface="+mn-ea"/>
              </a:rPr>
              <a:t>二、按“光友五大阶梯”成长：</a:t>
            </a:r>
            <a:endParaRPr lang="zh-CN" altLang="en-US" sz="2000" dirty="0">
              <a:solidFill>
                <a:srgbClr val="FFFF00"/>
              </a:solidFill>
              <a:sym typeface="+mn-ea"/>
            </a:endParaRPr>
          </a:p>
        </p:txBody>
      </p:sp>
      <p:pic>
        <p:nvPicPr>
          <p:cNvPr id="5" name="图片 4" descr="C:\Users\Administrator\Desktop\五大阶梯.png五大阶梯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3636010" y="1275715"/>
            <a:ext cx="3434715" cy="311785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2696210" y="549910"/>
            <a:ext cx="6267450" cy="4114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10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FFFF00"/>
                </a:solidFill>
                <a:sym typeface="+mn-ea"/>
              </a:rPr>
              <a:t>1、 企业文化</a:t>
            </a:r>
            <a:endParaRPr lang="zh-CN" altLang="en-US" sz="2400" dirty="0">
              <a:solidFill>
                <a:srgbClr val="FFFF00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FF00"/>
                </a:solidFill>
                <a:sym typeface="+mn-ea"/>
              </a:rPr>
              <a:t>(1)光友人生格言：背诵，记在心间；</a:t>
            </a:r>
            <a:endParaRPr lang="zh-CN" altLang="en-US" sz="20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FF00"/>
                </a:solidFill>
                <a:sym typeface="+mn-ea"/>
              </a:rPr>
              <a:t>(2)光友五部曲：熟练表演，教会他人，锻炼身体，提升激情；</a:t>
            </a:r>
            <a:endParaRPr lang="zh-CN" altLang="en-US" sz="2000" dirty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FF00"/>
                </a:solidFill>
                <a:sym typeface="+mn-ea"/>
              </a:rPr>
              <a:t>(3)应用分享光友人生格言：用在工作和生活中，积极向上心态，快乐生活，快乐工作，主动工作达标；</a:t>
            </a:r>
            <a:endParaRPr lang="zh-CN" altLang="en-US" sz="2000" dirty="0">
              <a:solidFill>
                <a:srgbClr val="FFFF00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FF00"/>
                </a:solidFill>
                <a:sym typeface="+mn-ea"/>
              </a:rPr>
              <a:t>(4)其他。</a:t>
            </a:r>
            <a:endParaRPr lang="zh-CN" altLang="en-US" sz="2000" dirty="0">
              <a:solidFill>
                <a:srgbClr val="FFFF00"/>
              </a:solidFill>
              <a:sym typeface="+mn-ea"/>
            </a:endParaRPr>
          </a:p>
        </p:txBody>
      </p:sp>
    </p:spTree>
  </p:cSld>
  <p:clrMapOvr>
    <a:masterClrMapping/>
  </p:clrMapOvr>
  <p:transition>
    <p:random/>
  </p:transition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03,&quot;width&quot;:5152}"/>
</p:tagLst>
</file>

<file path=ppt/tags/tag3.xml><?xml version="1.0" encoding="utf-8"?>
<p:tagLst xmlns:p="http://schemas.openxmlformats.org/presentationml/2006/main">
  <p:tag name="KSO_WM_BEAUTIFY_FLAG" val=""/>
  <p:tag name="KSO_WM_UNIT_PLACING_PICTURE_USER_VIEWPORT" val="{&quot;height&quot;:5185,&quot;width&quot;:6076}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PP_MARK_KEY" val="a917c9d0-d81e-455e-aec9-7f139c14a103"/>
  <p:tag name="COMMONDATA" val="eyJoZGlkIjoiYzQ1YjU4NjNhOGU5YjcwMjZmMmI4OTU4MzE3OGFiYmYifQ=="/>
  <p:tag name="commondata" val="eyJoZGlkIjoiZjcxZDdjZmJiODNmNTliNTU5MDg2OTg2Y2Q2N2IxYzMifQ==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2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华文中宋" panose="0201060004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华文中宋" panose="0201060004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2884</Words>
  <Application>WPS 演示</Application>
  <PresentationFormat>全屏显示(16:9)</PresentationFormat>
  <Paragraphs>172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2" baseType="lpstr">
      <vt:lpstr>Arial</vt:lpstr>
      <vt:lpstr>宋体</vt:lpstr>
      <vt:lpstr>Wingdings</vt:lpstr>
      <vt:lpstr>Times New Roman</vt:lpstr>
      <vt:lpstr>华文中宋</vt:lpstr>
      <vt:lpstr>仿宋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经营方针:四高两低 高质量、高效率、高收入、高利润 低成本、低费用</vt:lpstr>
      <vt:lpstr>PowerPoint 演示文稿</vt:lpstr>
      <vt:lpstr>PowerPoint 演示文稿</vt:lpstr>
      <vt:lpstr>1.1.2、高效率   全员每日工作、产品按时及提前按最高标准完成，即单位时间内完成最高质量标准工作、产品的完成率最高，就是高绩效。                               生产高绩效：                                销售高绩效：                                研发高绩效：                                工作高绩效：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光友产品介绍PPT</dc:title>
  <dc:creator>xubin</dc:creator>
  <cp:lastModifiedBy>紫葡萄</cp:lastModifiedBy>
  <cp:revision>1729</cp:revision>
  <cp:lastPrinted>2411-12-30T00:00:00Z</cp:lastPrinted>
  <dcterms:created xsi:type="dcterms:W3CDTF">2006-12-09T08:56:00Z</dcterms:created>
  <dcterms:modified xsi:type="dcterms:W3CDTF">2024-04-28T04:53:16Z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9595EB50C198414DB460FF9B240AF082_13</vt:lpwstr>
  </property>
</Properties>
</file>